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690" r:id="rId2"/>
    <p:sldId id="467" r:id="rId3"/>
    <p:sldId id="463" r:id="rId4"/>
    <p:sldId id="464" r:id="rId5"/>
    <p:sldId id="465" r:id="rId6"/>
    <p:sldId id="466" r:id="rId7"/>
    <p:sldId id="691" r:id="rId8"/>
    <p:sldId id="693" r:id="rId9"/>
    <p:sldId id="694" r:id="rId10"/>
    <p:sldId id="695" r:id="rId11"/>
    <p:sldId id="696" r:id="rId12"/>
    <p:sldId id="698" r:id="rId13"/>
    <p:sldId id="699" r:id="rId14"/>
    <p:sldId id="700" r:id="rId15"/>
    <p:sldId id="701" r:id="rId16"/>
    <p:sldId id="702" r:id="rId17"/>
    <p:sldId id="703" r:id="rId18"/>
    <p:sldId id="704" r:id="rId19"/>
    <p:sldId id="705" r:id="rId20"/>
    <p:sldId id="706" r:id="rId21"/>
    <p:sldId id="708" r:id="rId22"/>
    <p:sldId id="709" r:id="rId23"/>
    <p:sldId id="710" r:id="rId24"/>
    <p:sldId id="711" r:id="rId25"/>
    <p:sldId id="712" r:id="rId26"/>
    <p:sldId id="713" r:id="rId27"/>
    <p:sldId id="714" r:id="rId28"/>
    <p:sldId id="715" r:id="rId29"/>
    <p:sldId id="716" r:id="rId30"/>
    <p:sldId id="717" r:id="rId31"/>
    <p:sldId id="718" r:id="rId32"/>
    <p:sldId id="719" r:id="rId33"/>
    <p:sldId id="720" r:id="rId34"/>
    <p:sldId id="721" r:id="rId35"/>
    <p:sldId id="722" r:id="rId36"/>
    <p:sldId id="723" r:id="rId37"/>
    <p:sldId id="724" r:id="rId38"/>
    <p:sldId id="725" r:id="rId39"/>
    <p:sldId id="726" r:id="rId40"/>
    <p:sldId id="727" r:id="rId41"/>
    <p:sldId id="728" r:id="rId42"/>
    <p:sldId id="729" r:id="rId43"/>
    <p:sldId id="730" r:id="rId44"/>
    <p:sldId id="731" r:id="rId45"/>
    <p:sldId id="732" r:id="rId46"/>
    <p:sldId id="733" r:id="rId47"/>
    <p:sldId id="734" r:id="rId48"/>
    <p:sldId id="735" r:id="rId49"/>
    <p:sldId id="736" r:id="rId50"/>
    <p:sldId id="737" r:id="rId51"/>
    <p:sldId id="738" r:id="rId52"/>
    <p:sldId id="739" r:id="rId53"/>
    <p:sldId id="740" r:id="rId54"/>
    <p:sldId id="741" r:id="rId55"/>
    <p:sldId id="742" r:id="rId56"/>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00"/>
    <a:srgbClr val="0033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91" autoAdjust="0"/>
  </p:normalViewPr>
  <p:slideViewPr>
    <p:cSldViewPr>
      <p:cViewPr varScale="1">
        <p:scale>
          <a:sx n="83" d="100"/>
          <a:sy n="83" d="100"/>
        </p:scale>
        <p:origin x="1026" y="84"/>
      </p:cViewPr>
      <p:guideLst>
        <p:guide orient="horz" pos="1620"/>
        <p:guide pos="2880"/>
      </p:guideLst>
    </p:cSldViewPr>
  </p:slideViewPr>
  <p:outlineViewPr>
    <p:cViewPr>
      <p:scale>
        <a:sx n="33" d="100"/>
        <a:sy n="33" d="100"/>
      </p:scale>
      <p:origin x="0" y="4110"/>
    </p:cViewPr>
  </p:outlineViewPr>
  <p:notesTextViewPr>
    <p:cViewPr>
      <p:scale>
        <a:sx n="114" d="100"/>
        <a:sy n="114" d="100"/>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C592A2D5-14D0-44BC-AD87-E7E44156D8E1}" type="datetimeFigureOut">
              <a:rPr lang="zh-CN" altLang="en-US"/>
              <a:pPr/>
              <a:t>2016/10/20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52911E8-08A8-4612-80C7-CCEDCF48D53E}" type="slidenum">
              <a:rPr lang="zh-CN" altLang="en-US"/>
              <a:pPr/>
              <a:t>‹#›</a:t>
            </a:fld>
            <a:endParaRPr lang="zh-CN" altLang="en-US"/>
          </a:p>
        </p:txBody>
      </p:sp>
    </p:spTree>
    <p:extLst>
      <p:ext uri="{BB962C8B-B14F-4D97-AF65-F5344CB8AC3E}">
        <p14:creationId xmlns:p14="http://schemas.microsoft.com/office/powerpoint/2010/main" val="41058018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2911E8-08A8-4612-80C7-CCEDCF48D53E}" type="slidenum">
              <a:rPr lang="zh-CN" altLang="en-US" smtClean="0"/>
              <a:pPr/>
              <a:t>1</a:t>
            </a:fld>
            <a:endParaRPr lang="zh-CN" altLang="en-US"/>
          </a:p>
        </p:txBody>
      </p:sp>
    </p:spTree>
    <p:extLst>
      <p:ext uri="{BB962C8B-B14F-4D97-AF65-F5344CB8AC3E}">
        <p14:creationId xmlns:p14="http://schemas.microsoft.com/office/powerpoint/2010/main" val="3913471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D898F6-7FBD-494E-9186-F38B08D305DB}" type="slidenum">
              <a:rPr lang="zh-CN" altLang="en-US" smtClean="0"/>
              <a:pPr/>
              <a:t>42</a:t>
            </a:fld>
            <a:endParaRPr lang="zh-CN" altLang="en-US"/>
          </a:p>
        </p:txBody>
      </p:sp>
    </p:spTree>
    <p:extLst>
      <p:ext uri="{BB962C8B-B14F-4D97-AF65-F5344CB8AC3E}">
        <p14:creationId xmlns:p14="http://schemas.microsoft.com/office/powerpoint/2010/main" val="272625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a:p>
            <a:r>
              <a:rPr lang="zh-CN" altLang="en-US" smtClean="0"/>
              <a:t>结论应该是“</a:t>
            </a:r>
            <a:r>
              <a:rPr lang="en-US" altLang="zh-CN" smtClean="0"/>
              <a:t>YES</a:t>
            </a:r>
            <a:r>
              <a:rPr lang="zh-CN" altLang="en-US" smtClean="0"/>
              <a:t>”。</a:t>
            </a:r>
            <a:endParaRPr lang="en-US" altLang="zh-CN" smtClean="0"/>
          </a:p>
          <a:p>
            <a:r>
              <a:rPr lang="zh-CN" altLang="en-US" smtClean="0"/>
              <a:t>那么进一步的问题就是，那“清仓价格”有什么特别？</a:t>
            </a:r>
            <a:endParaRPr lang="en-US" altLang="zh-CN" smtClean="0"/>
          </a:p>
          <a:p>
            <a:r>
              <a:rPr lang="zh-CN" altLang="en-US" smtClean="0"/>
              <a:t>答：它们给出具有完美匹配的偏好卖家图，也就是给出了差价总和最大的匹配。</a:t>
            </a:r>
            <a:endParaRPr lang="en-US" altLang="zh-CN" smtClean="0"/>
          </a:p>
          <a:p>
            <a:r>
              <a:rPr lang="zh-CN" altLang="en-US" smtClean="0"/>
              <a:t>其他价格组合，差价总和最大的匹配虽然是存在的，但我们不知道如何从“所有可能的配置”中有效地找出来。</a:t>
            </a:r>
            <a:endParaRPr lang="en-US" altLang="zh-CN" smtClean="0"/>
          </a:p>
          <a:p>
            <a:endParaRPr lang="en-US" altLang="zh-CN" smtClean="0"/>
          </a:p>
          <a:p>
            <a:r>
              <a:rPr lang="zh-CN" altLang="en-US" smtClean="0"/>
              <a:t>还有，对应清仓价格，买方博弈的均衡就是对应差价总和最优的完美匹配。</a:t>
            </a:r>
            <a:endParaRPr lang="en-US" altLang="zh-CN" smtClean="0"/>
          </a:p>
          <a:p>
            <a:r>
              <a:rPr lang="zh-CN" altLang="en-US" smtClean="0"/>
              <a:t>而如果不是清仓价格，对应差价总和最优的完美匹配不是博弈均衡－有人会认为“调整一下选择能更好”（尽管冲突）。</a:t>
            </a:r>
          </a:p>
        </p:txBody>
      </p:sp>
      <p:sp>
        <p:nvSpPr>
          <p:cNvPr id="1945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fld id="{8C5038B1-7BE6-4098-9382-E031CF5B3734}" type="slidenum">
              <a:rPr lang="zh-CN" altLang="en-US" sz="1200"/>
              <a:pPr/>
              <a:t>43</a:t>
            </a:fld>
            <a:endParaRPr lang="zh-CN" altLang="en-US" sz="1200"/>
          </a:p>
        </p:txBody>
      </p:sp>
    </p:spTree>
    <p:extLst>
      <p:ext uri="{BB962C8B-B14F-4D97-AF65-F5344CB8AC3E}">
        <p14:creationId xmlns:p14="http://schemas.microsoft.com/office/powerpoint/2010/main" val="233755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a:p>
            <a:r>
              <a:rPr lang="zh-CN" altLang="en-US" smtClean="0"/>
              <a:t>结论应该是“</a:t>
            </a:r>
            <a:r>
              <a:rPr lang="en-US" altLang="zh-CN" smtClean="0"/>
              <a:t>YES</a:t>
            </a:r>
            <a:r>
              <a:rPr lang="zh-CN" altLang="en-US" smtClean="0"/>
              <a:t>”。</a:t>
            </a:r>
            <a:endParaRPr lang="en-US" altLang="zh-CN" smtClean="0"/>
          </a:p>
          <a:p>
            <a:r>
              <a:rPr lang="zh-CN" altLang="en-US" smtClean="0"/>
              <a:t>那么进一步的问题就是，那“清仓价格”有什么特别？</a:t>
            </a:r>
            <a:endParaRPr lang="en-US" altLang="zh-CN" smtClean="0"/>
          </a:p>
          <a:p>
            <a:r>
              <a:rPr lang="zh-CN" altLang="en-US" smtClean="0"/>
              <a:t>答：它们给出具有完美匹配的偏好卖家图，也就是给出了差价总和最大的匹配。</a:t>
            </a:r>
            <a:endParaRPr lang="en-US" altLang="zh-CN" smtClean="0"/>
          </a:p>
          <a:p>
            <a:r>
              <a:rPr lang="zh-CN" altLang="en-US" smtClean="0"/>
              <a:t>其他价格组合，差价总和最大的匹配虽然是存在的，但我们不知道如何从“所有可能的配置”中有效地找出来。</a:t>
            </a:r>
            <a:endParaRPr lang="en-US" altLang="zh-CN" smtClean="0"/>
          </a:p>
          <a:p>
            <a:endParaRPr lang="en-US" altLang="zh-CN" smtClean="0"/>
          </a:p>
          <a:p>
            <a:r>
              <a:rPr lang="zh-CN" altLang="en-US" smtClean="0"/>
              <a:t>还有，对应清仓价格，买方博弈的均衡就是对应差价总和最优的完美匹配。</a:t>
            </a:r>
            <a:endParaRPr lang="en-US" altLang="zh-CN" smtClean="0"/>
          </a:p>
          <a:p>
            <a:r>
              <a:rPr lang="zh-CN" altLang="en-US" smtClean="0"/>
              <a:t>而如果不是清仓价格，对应差价总和最优的完美匹配不是博弈均衡－有人会认为“调整一下选择能更好”（尽管冲突）。</a:t>
            </a:r>
          </a:p>
        </p:txBody>
      </p:sp>
      <p:sp>
        <p:nvSpPr>
          <p:cNvPr id="2150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fld id="{57E4354E-238B-4B4C-97CF-D0E217F76819}" type="slidenum">
              <a:rPr lang="zh-CN" altLang="en-US" sz="1200"/>
              <a:pPr/>
              <a:t>44</a:t>
            </a:fld>
            <a:endParaRPr lang="zh-CN" altLang="en-US" sz="1200"/>
          </a:p>
        </p:txBody>
      </p:sp>
    </p:spTree>
    <p:extLst>
      <p:ext uri="{BB962C8B-B14F-4D97-AF65-F5344CB8AC3E}">
        <p14:creationId xmlns:p14="http://schemas.microsoft.com/office/powerpoint/2010/main" val="3356056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mtClean="0"/>
          </a:p>
          <a:p>
            <a:pPr>
              <a:spcBef>
                <a:spcPct val="0"/>
              </a:spcBef>
            </a:pPr>
            <a:endParaRPr lang="zh-CN" altLang="en-US" smtClean="0"/>
          </a:p>
        </p:txBody>
      </p:sp>
      <p:sp>
        <p:nvSpPr>
          <p:cNvPr id="1945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fld id="{07BFEFCD-17C8-402D-94B0-FD6178604F90}" type="slidenum">
              <a:rPr lang="zh-CN" altLang="en-US" sz="1200"/>
              <a:pPr/>
              <a:t>5</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mtClean="0"/>
          </a:p>
          <a:p>
            <a:pPr>
              <a:spcBef>
                <a:spcPct val="0"/>
              </a:spcBef>
            </a:pPr>
            <a:r>
              <a:rPr lang="zh-CN" altLang="en-US" smtClean="0"/>
              <a:t>设最初上下两条路各有</a:t>
            </a:r>
            <a:r>
              <a:rPr lang="en-US" altLang="zh-CN" smtClean="0"/>
              <a:t>2000</a:t>
            </a:r>
            <a:r>
              <a:rPr lang="zh-CN" altLang="en-US" smtClean="0"/>
              <a:t>人，大家的时间都是</a:t>
            </a:r>
            <a:r>
              <a:rPr lang="en-US" altLang="zh-CN" smtClean="0"/>
              <a:t>65</a:t>
            </a:r>
            <a:r>
              <a:rPr lang="zh-CN" altLang="en-US" smtClean="0"/>
              <a:t>。</a:t>
            </a:r>
            <a:endParaRPr lang="en-US" altLang="zh-CN" smtClean="0"/>
          </a:p>
          <a:p>
            <a:pPr>
              <a:spcBef>
                <a:spcPct val="0"/>
              </a:spcBef>
            </a:pPr>
            <a:r>
              <a:rPr lang="zh-CN" altLang="en-US" smtClean="0"/>
              <a:t>上面一个人有动机改变为：</a:t>
            </a:r>
            <a:r>
              <a:rPr lang="en-US" altLang="zh-CN" smtClean="0"/>
              <a:t>A</a:t>
            </a:r>
            <a:r>
              <a:rPr lang="en-US" altLang="zh-CN" smtClean="0">
                <a:sym typeface="Wingdings" pitchFamily="2" charset="2"/>
              </a:rPr>
              <a:t>CDB</a:t>
            </a:r>
            <a:r>
              <a:rPr lang="zh-CN" altLang="en-US" smtClean="0">
                <a:sym typeface="Wingdings" pitchFamily="2" charset="2"/>
              </a:rPr>
              <a:t>；时间变为</a:t>
            </a:r>
            <a:r>
              <a:rPr lang="en-US" altLang="zh-CN" smtClean="0">
                <a:sym typeface="Wingdings" pitchFamily="2" charset="2"/>
              </a:rPr>
              <a:t>  2000/100+0+2001/100 &lt; 45</a:t>
            </a:r>
          </a:p>
          <a:p>
            <a:pPr>
              <a:spcBef>
                <a:spcPct val="0"/>
              </a:spcBef>
            </a:pPr>
            <a:r>
              <a:rPr lang="zh-CN" altLang="en-US" smtClean="0">
                <a:sym typeface="Wingdings" pitchFamily="2" charset="2"/>
              </a:rPr>
              <a:t>另一个人也改变，。。。，看第</a:t>
            </a:r>
            <a:r>
              <a:rPr lang="en-US" altLang="zh-CN" smtClean="0">
                <a:sym typeface="Wingdings" pitchFamily="2" charset="2"/>
              </a:rPr>
              <a:t>2000</a:t>
            </a:r>
            <a:r>
              <a:rPr lang="zh-CN" altLang="en-US" smtClean="0">
                <a:sym typeface="Wingdings" pitchFamily="2" charset="2"/>
              </a:rPr>
              <a:t>人，他的时间变为</a:t>
            </a:r>
            <a:r>
              <a:rPr lang="en-US" altLang="zh-CN" smtClean="0">
                <a:sym typeface="Wingdings" pitchFamily="2" charset="2"/>
              </a:rPr>
              <a:t>  2000/100+0+4000/100 = 60</a:t>
            </a:r>
          </a:p>
          <a:p>
            <a:pPr>
              <a:spcBef>
                <a:spcPct val="0"/>
              </a:spcBef>
            </a:pPr>
            <a:r>
              <a:rPr lang="zh-CN" altLang="en-US" smtClean="0">
                <a:sym typeface="Wingdings" pitchFamily="2" charset="2"/>
              </a:rPr>
              <a:t>均衡了？</a:t>
            </a:r>
            <a:r>
              <a:rPr lang="en-US" altLang="zh-CN" smtClean="0">
                <a:sym typeface="Wingdings" pitchFamily="2" charset="2"/>
              </a:rPr>
              <a:t>No</a:t>
            </a:r>
            <a:r>
              <a:rPr lang="zh-CN" altLang="en-US" smtClean="0">
                <a:sym typeface="Wingdings" pitchFamily="2" charset="2"/>
              </a:rPr>
              <a:t>！走</a:t>
            </a:r>
            <a:r>
              <a:rPr lang="en-US" altLang="zh-CN" smtClean="0">
                <a:sym typeface="Wingdings" pitchFamily="2" charset="2"/>
              </a:rPr>
              <a:t>AD</a:t>
            </a:r>
            <a:r>
              <a:rPr lang="zh-CN" altLang="en-US" smtClean="0">
                <a:sym typeface="Wingdings" pitchFamily="2" charset="2"/>
              </a:rPr>
              <a:t>段的人觉得不合适了，时间变长为</a:t>
            </a:r>
            <a:r>
              <a:rPr lang="en-US" altLang="zh-CN" smtClean="0">
                <a:sym typeface="Wingdings" pitchFamily="2" charset="2"/>
              </a:rPr>
              <a:t> 45</a:t>
            </a:r>
            <a:r>
              <a:rPr lang="zh-CN" altLang="en-US" smtClean="0">
                <a:sym typeface="Wingdings" pitchFamily="2" charset="2"/>
              </a:rPr>
              <a:t>＋</a:t>
            </a:r>
            <a:r>
              <a:rPr lang="en-US" altLang="zh-CN" smtClean="0">
                <a:sym typeface="Wingdings" pitchFamily="2" charset="2"/>
              </a:rPr>
              <a:t>4000</a:t>
            </a:r>
            <a:r>
              <a:rPr lang="zh-CN" altLang="en-US" smtClean="0">
                <a:sym typeface="Wingdings" pitchFamily="2" charset="2"/>
              </a:rPr>
              <a:t>／</a:t>
            </a:r>
            <a:r>
              <a:rPr lang="en-US" altLang="zh-CN" smtClean="0">
                <a:sym typeface="Wingdings" pitchFamily="2" charset="2"/>
              </a:rPr>
              <a:t>100</a:t>
            </a:r>
            <a:r>
              <a:rPr lang="zh-CN" altLang="en-US" smtClean="0">
                <a:sym typeface="Wingdings" pitchFamily="2" charset="2"/>
              </a:rPr>
              <a:t>＝</a:t>
            </a:r>
            <a:r>
              <a:rPr lang="en-US" altLang="zh-CN" smtClean="0">
                <a:sym typeface="Wingdings" pitchFamily="2" charset="2"/>
              </a:rPr>
              <a:t>85</a:t>
            </a:r>
            <a:r>
              <a:rPr lang="zh-CN" altLang="en-US" smtClean="0">
                <a:sym typeface="Wingdings" pitchFamily="2" charset="2"/>
              </a:rPr>
              <a:t>，他们有动机放弃</a:t>
            </a:r>
            <a:endParaRPr lang="en-US" altLang="zh-CN" smtClean="0">
              <a:sym typeface="Wingdings" pitchFamily="2" charset="2"/>
            </a:endParaRPr>
          </a:p>
          <a:p>
            <a:pPr>
              <a:spcBef>
                <a:spcPct val="0"/>
              </a:spcBef>
            </a:pPr>
            <a:r>
              <a:rPr lang="en-US" altLang="zh-CN" smtClean="0">
                <a:sym typeface="Wingdings" pitchFamily="2" charset="2"/>
              </a:rPr>
              <a:t>AD</a:t>
            </a:r>
            <a:r>
              <a:rPr lang="zh-CN" altLang="en-US" smtClean="0">
                <a:sym typeface="Wingdings" pitchFamily="2" charset="2"/>
              </a:rPr>
              <a:t>而去走</a:t>
            </a:r>
            <a:r>
              <a:rPr lang="en-US" altLang="zh-CN" smtClean="0">
                <a:sym typeface="Wingdings" pitchFamily="2" charset="2"/>
              </a:rPr>
              <a:t>ACD</a:t>
            </a:r>
            <a:r>
              <a:rPr lang="zh-CN" altLang="en-US" smtClean="0">
                <a:sym typeface="Wingdings" pitchFamily="2" charset="2"/>
              </a:rPr>
              <a:t>，时间会缩短：</a:t>
            </a:r>
            <a:r>
              <a:rPr lang="en-US" altLang="zh-CN" smtClean="0">
                <a:sym typeface="Wingdings" pitchFamily="2" charset="2"/>
              </a:rPr>
              <a:t>4000/100+0+4000</a:t>
            </a:r>
            <a:r>
              <a:rPr lang="zh-CN" altLang="en-US" smtClean="0">
                <a:sym typeface="Wingdings" pitchFamily="2" charset="2"/>
              </a:rPr>
              <a:t>／</a:t>
            </a:r>
            <a:r>
              <a:rPr lang="en-US" altLang="zh-CN" smtClean="0">
                <a:sym typeface="Wingdings" pitchFamily="2" charset="2"/>
              </a:rPr>
              <a:t>100 </a:t>
            </a:r>
            <a:r>
              <a:rPr lang="zh-CN" altLang="en-US" smtClean="0">
                <a:sym typeface="Wingdings" pitchFamily="2" charset="2"/>
              </a:rPr>
              <a:t>＝</a:t>
            </a:r>
            <a:r>
              <a:rPr lang="en-US" altLang="zh-CN" smtClean="0">
                <a:sym typeface="Wingdings" pitchFamily="2" charset="2"/>
              </a:rPr>
              <a:t>80</a:t>
            </a:r>
          </a:p>
          <a:p>
            <a:pPr>
              <a:spcBef>
                <a:spcPct val="0"/>
              </a:spcBef>
            </a:pPr>
            <a:r>
              <a:rPr lang="zh-CN" altLang="en-US" smtClean="0">
                <a:sym typeface="Wingdings" pitchFamily="2" charset="2"/>
              </a:rPr>
              <a:t>最终，达到唯一的均衡（低效的）</a:t>
            </a:r>
            <a:endParaRPr lang="en-US" altLang="zh-CN" smtClean="0">
              <a:sym typeface="Wingdings" pitchFamily="2" charset="2"/>
            </a:endParaRPr>
          </a:p>
          <a:p>
            <a:pPr>
              <a:spcBef>
                <a:spcPct val="0"/>
              </a:spcBef>
            </a:pPr>
            <a:endParaRPr lang="en-US" altLang="zh-CN" smtClean="0"/>
          </a:p>
          <a:p>
            <a:pPr>
              <a:spcBef>
                <a:spcPct val="0"/>
              </a:spcBef>
            </a:pPr>
            <a:endParaRPr lang="en-US" altLang="zh-CN" smtClean="0"/>
          </a:p>
          <a:p>
            <a:pPr>
              <a:spcBef>
                <a:spcPct val="0"/>
              </a:spcBef>
            </a:pPr>
            <a:endParaRPr lang="zh-CN" altLang="en-US" smtClean="0"/>
          </a:p>
        </p:txBody>
      </p:sp>
      <p:sp>
        <p:nvSpPr>
          <p:cNvPr id="2150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fld id="{78BEC12B-5BB4-42B3-A46F-7F5EBEA191FB}" type="slidenum">
              <a:rPr lang="zh-CN" altLang="en-US" sz="1200"/>
              <a:pPr/>
              <a:t>6</a:t>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3" name="Shape 33"/>
          <p:cNvSpPr>
            <a:spLocks noGrp="1"/>
          </p:cNvSpPr>
          <p:nvPr>
            <p:ph type="body" sz="quarter" idx="1"/>
          </p:nvPr>
        </p:nvSpPr>
        <p:spPr>
          <a:prstGeom prst="rect">
            <a:avLst/>
          </a:prstGeom>
        </p:spPr>
        <p:txBody>
          <a:bodyPr/>
          <a:lstStyle/>
          <a:p>
            <a:pPr lvl="0">
              <a:defRPr sz="1800"/>
            </a:pPr>
            <a:r>
              <a:rPr sz="2200">
                <a:latin typeface="华文楷体"/>
                <a:ea typeface="华文楷体"/>
                <a:cs typeface="华文楷体"/>
                <a:sym typeface="华文楷体"/>
              </a:rPr>
              <a:t>在给定结构的条件下，布雷斯悖论只涉及到一个行动者，就是车主。</a:t>
            </a:r>
          </a:p>
          <a:p>
            <a:pPr lvl="0">
              <a:defRPr sz="1800"/>
            </a:pPr>
            <a:r>
              <a:rPr sz="2200">
                <a:latin typeface="华文楷体"/>
                <a:ea typeface="华文楷体"/>
                <a:cs typeface="华文楷体"/>
                <a:sym typeface="华文楷体"/>
              </a:rPr>
              <a:t>其实，在布雷斯悖论中，我们可以将交通时间等同于交通成本。</a:t>
            </a:r>
          </a:p>
          <a:p>
            <a:pPr lvl="0">
              <a:defRPr sz="1800"/>
            </a:pPr>
            <a:r>
              <a:rPr sz="2200">
                <a:latin typeface="华文楷体"/>
                <a:ea typeface="华文楷体"/>
                <a:cs typeface="华文楷体"/>
                <a:sym typeface="华文楷体"/>
              </a:rPr>
              <a:t>即不再限于流量意义上的交通网络了。</a:t>
            </a:r>
          </a:p>
        </p:txBody>
      </p:sp>
    </p:spTree>
    <p:extLst>
      <p:ext uri="{BB962C8B-B14F-4D97-AF65-F5344CB8AC3E}">
        <p14:creationId xmlns:p14="http://schemas.microsoft.com/office/powerpoint/2010/main" val="3918864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2911E8-08A8-4612-80C7-CCEDCF48D53E}" type="slidenum">
              <a:rPr lang="zh-CN" altLang="en-US" smtClean="0"/>
              <a:pPr/>
              <a:t>16</a:t>
            </a:fld>
            <a:endParaRPr lang="zh-CN" altLang="en-US"/>
          </a:p>
        </p:txBody>
      </p:sp>
    </p:spTree>
    <p:extLst>
      <p:ext uri="{BB962C8B-B14F-4D97-AF65-F5344CB8AC3E}">
        <p14:creationId xmlns:p14="http://schemas.microsoft.com/office/powerpoint/2010/main" val="3032536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a:p>
            <a:endParaRPr lang="en-US" altLang="zh-CN" smtClean="0"/>
          </a:p>
          <a:p>
            <a:r>
              <a:rPr lang="zh-CN" altLang="en-US" smtClean="0"/>
              <a:t>如何让不同群组实现尽可能好的配置，例如学生和学校的匹配，器官捐献者和需器官移植病人的配对。这些配置如何才能尽可能高效地完成？通过对市场设计、匹配理论的提炼，以及市场体系实际设计的验证，两位经济学奖得主回答了这些问题。</a:t>
            </a:r>
            <a:endParaRPr lang="en-US" altLang="zh-CN" smtClean="0"/>
          </a:p>
          <a:p>
            <a:endParaRPr lang="en-US" altLang="zh-CN" smtClean="0"/>
          </a:p>
          <a:p>
            <a:r>
              <a:rPr lang="en-US" altLang="zh-CN" smtClean="0"/>
              <a:t>For the theory of stable allocation and practice in market design</a:t>
            </a:r>
            <a:endParaRPr lang="zh-CN" altLang="en-US" smtClean="0"/>
          </a:p>
        </p:txBody>
      </p:sp>
      <p:sp>
        <p:nvSpPr>
          <p:cNvPr id="1638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fld id="{09F8512F-A1E3-4027-ACA0-84F399F80CBB}" type="slidenum">
              <a:rPr lang="zh-CN" altLang="en-US" sz="1200"/>
              <a:pPr/>
              <a:t>27</a:t>
            </a:fld>
            <a:endParaRPr lang="zh-CN" altLang="en-US" sz="1200"/>
          </a:p>
        </p:txBody>
      </p:sp>
    </p:spTree>
    <p:extLst>
      <p:ext uri="{BB962C8B-B14F-4D97-AF65-F5344CB8AC3E}">
        <p14:creationId xmlns:p14="http://schemas.microsoft.com/office/powerpoint/2010/main" val="407131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a:p>
            <a:r>
              <a:rPr lang="zh-CN" altLang="en-US" smtClean="0"/>
              <a:t>对简单匹配问题，构造估值（</a:t>
            </a:r>
            <a:r>
              <a:rPr lang="en-US" altLang="zh-CN" smtClean="0"/>
              <a:t>0</a:t>
            </a:r>
            <a:r>
              <a:rPr lang="zh-CN" altLang="en-US" smtClean="0"/>
              <a:t>，</a:t>
            </a:r>
            <a:r>
              <a:rPr lang="en-US" altLang="zh-CN" smtClean="0"/>
              <a:t>1</a:t>
            </a:r>
            <a:r>
              <a:rPr lang="zh-CN" altLang="en-US" smtClean="0"/>
              <a:t>）矩阵</a:t>
            </a:r>
            <a:endParaRPr lang="en-US" altLang="zh-CN" smtClean="0"/>
          </a:p>
          <a:p>
            <a:r>
              <a:rPr lang="zh-CN" altLang="en-US" smtClean="0"/>
              <a:t>“能否有完美匹配”？等价于：社会最优的值等于</a:t>
            </a:r>
            <a:r>
              <a:rPr lang="en-US" altLang="zh-CN" smtClean="0"/>
              <a:t>K</a:t>
            </a:r>
            <a:r>
              <a:rPr lang="zh-CN" altLang="en-US" smtClean="0"/>
              <a:t>。</a:t>
            </a:r>
          </a:p>
        </p:txBody>
      </p:sp>
      <p:sp>
        <p:nvSpPr>
          <p:cNvPr id="25603"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fld id="{E328D9B8-A0AB-4F9B-8AED-8DBD6E420C3B}" type="slidenum">
              <a:rPr lang="zh-CN" altLang="en-US" sz="1200"/>
              <a:pPr/>
              <a:t>35</a:t>
            </a:fld>
            <a:endParaRPr lang="zh-CN" altLang="en-US" sz="1200"/>
          </a:p>
        </p:txBody>
      </p:sp>
    </p:spTree>
    <p:extLst>
      <p:ext uri="{BB962C8B-B14F-4D97-AF65-F5344CB8AC3E}">
        <p14:creationId xmlns:p14="http://schemas.microsoft.com/office/powerpoint/2010/main" val="1373075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a:p>
            <a:r>
              <a:rPr lang="zh-CN" altLang="en-US" smtClean="0"/>
              <a:t>对简单匹配问题，构造估值（</a:t>
            </a:r>
            <a:r>
              <a:rPr lang="en-US" altLang="zh-CN" smtClean="0"/>
              <a:t>0</a:t>
            </a:r>
            <a:r>
              <a:rPr lang="zh-CN" altLang="en-US" smtClean="0"/>
              <a:t>，</a:t>
            </a:r>
            <a:r>
              <a:rPr lang="en-US" altLang="zh-CN" smtClean="0"/>
              <a:t>1</a:t>
            </a:r>
            <a:r>
              <a:rPr lang="zh-CN" altLang="en-US" smtClean="0"/>
              <a:t>）矩阵</a:t>
            </a:r>
            <a:endParaRPr lang="en-US" altLang="zh-CN" smtClean="0"/>
          </a:p>
          <a:p>
            <a:r>
              <a:rPr lang="zh-CN" altLang="en-US" smtClean="0"/>
              <a:t>“能否有完美匹配”？等价于：社会最优的值等于</a:t>
            </a:r>
            <a:r>
              <a:rPr lang="en-US" altLang="zh-CN" smtClean="0"/>
              <a:t>K</a:t>
            </a:r>
            <a:r>
              <a:rPr lang="zh-CN" altLang="en-US" smtClean="0"/>
              <a:t>。</a:t>
            </a:r>
          </a:p>
        </p:txBody>
      </p:sp>
      <p:sp>
        <p:nvSpPr>
          <p:cNvPr id="27651"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fld id="{DB0674D7-7444-4EB0-9B31-19D37405AD8C}" type="slidenum">
              <a:rPr lang="zh-CN" altLang="en-US" sz="1200"/>
              <a:pPr/>
              <a:t>36</a:t>
            </a:fld>
            <a:endParaRPr lang="zh-CN" altLang="en-US" sz="1200"/>
          </a:p>
        </p:txBody>
      </p:sp>
    </p:spTree>
    <p:extLst>
      <p:ext uri="{BB962C8B-B14F-4D97-AF65-F5344CB8AC3E}">
        <p14:creationId xmlns:p14="http://schemas.microsoft.com/office/powerpoint/2010/main" val="356839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a:p>
            <a:r>
              <a:rPr lang="zh-CN" altLang="en-US" smtClean="0"/>
              <a:t>对简单匹配问题，构造估值（</a:t>
            </a:r>
            <a:r>
              <a:rPr lang="en-US" altLang="zh-CN" smtClean="0"/>
              <a:t>0</a:t>
            </a:r>
            <a:r>
              <a:rPr lang="zh-CN" altLang="en-US" smtClean="0"/>
              <a:t>，</a:t>
            </a:r>
            <a:r>
              <a:rPr lang="en-US" altLang="zh-CN" smtClean="0"/>
              <a:t>1</a:t>
            </a:r>
            <a:r>
              <a:rPr lang="zh-CN" altLang="en-US" smtClean="0"/>
              <a:t>）矩阵</a:t>
            </a:r>
            <a:endParaRPr lang="en-US" altLang="zh-CN" smtClean="0"/>
          </a:p>
          <a:p>
            <a:r>
              <a:rPr lang="zh-CN" altLang="en-US" smtClean="0"/>
              <a:t>“能否有完美匹配”？等价于：社会最优的值等于</a:t>
            </a:r>
            <a:r>
              <a:rPr lang="en-US" altLang="zh-CN" smtClean="0"/>
              <a:t>K</a:t>
            </a:r>
            <a:r>
              <a:rPr lang="zh-CN" altLang="en-US" smtClean="0"/>
              <a:t>。</a:t>
            </a:r>
          </a:p>
        </p:txBody>
      </p:sp>
      <p:sp>
        <p:nvSpPr>
          <p:cNvPr id="2969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fld id="{2F8B5B5E-5997-4B74-A264-95610BD81418}" type="slidenum">
              <a:rPr lang="zh-CN" altLang="en-US" sz="1200"/>
              <a:pPr/>
              <a:t>37</a:t>
            </a:fld>
            <a:endParaRPr lang="zh-CN" altLang="en-US" sz="1200"/>
          </a:p>
        </p:txBody>
      </p:sp>
    </p:spTree>
    <p:extLst>
      <p:ext uri="{BB962C8B-B14F-4D97-AF65-F5344CB8AC3E}">
        <p14:creationId xmlns:p14="http://schemas.microsoft.com/office/powerpoint/2010/main" val="366129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330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lvl1pPr>
              <a:defRPr>
                <a:solidFill>
                  <a:schemeClr val="bg1"/>
                </a:solidFill>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FF6108A3-F077-4C0B-AA84-F4AF70A823E6}" type="datetimeFigureOut">
              <a:rPr lang="zh-CN" altLang="en-US"/>
              <a:pPr/>
              <a:t>2016/10/20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D83BA613-90FE-40BC-86AE-A65D4E758101}" type="slidenum">
              <a:rPr lang="zh-CN" altLang="en-US"/>
              <a:pPr/>
              <a:t>‹#›</a:t>
            </a:fld>
            <a:endParaRPr lang="zh-CN" altLang="en-US"/>
          </a:p>
        </p:txBody>
      </p:sp>
    </p:spTree>
    <p:extLst>
      <p:ext uri="{BB962C8B-B14F-4D97-AF65-F5344CB8AC3E}">
        <p14:creationId xmlns:p14="http://schemas.microsoft.com/office/powerpoint/2010/main" val="480065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DEF25BE-E8BE-451E-8B2D-9DC5DB3737DF}" type="datetimeFigureOut">
              <a:rPr lang="zh-CN" altLang="en-US"/>
              <a:pPr/>
              <a:t>2016/10/20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60C7240-0ED0-4E6F-BF33-A887D147C67E}" type="slidenum">
              <a:rPr lang="zh-CN" altLang="en-US"/>
              <a:pPr/>
              <a:t>‹#›</a:t>
            </a:fld>
            <a:endParaRPr lang="zh-CN" altLang="en-US"/>
          </a:p>
        </p:txBody>
      </p:sp>
    </p:spTree>
    <p:extLst>
      <p:ext uri="{BB962C8B-B14F-4D97-AF65-F5344CB8AC3E}">
        <p14:creationId xmlns:p14="http://schemas.microsoft.com/office/powerpoint/2010/main" val="244650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59CBCFD-AC36-4953-B8D9-DBC05CE9D688}" type="datetimeFigureOut">
              <a:rPr lang="zh-CN" altLang="en-US"/>
              <a:pPr/>
              <a:t>2016/10/20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1E571FB5-E28B-416F-99A8-1DF7A833C653}" type="slidenum">
              <a:rPr lang="zh-CN" altLang="en-US"/>
              <a:pPr/>
              <a:t>‹#›</a:t>
            </a:fld>
            <a:endParaRPr lang="zh-CN" altLang="en-US"/>
          </a:p>
        </p:txBody>
      </p:sp>
    </p:spTree>
    <p:extLst>
      <p:ext uri="{BB962C8B-B14F-4D97-AF65-F5344CB8AC3E}">
        <p14:creationId xmlns:p14="http://schemas.microsoft.com/office/powerpoint/2010/main" val="353961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0_1-outline">
    <p:spTree>
      <p:nvGrpSpPr>
        <p:cNvPr id="1" name=""/>
        <p:cNvGrpSpPr/>
        <p:nvPr/>
      </p:nvGrpSpPr>
      <p:grpSpPr>
        <a:xfrm>
          <a:off x="0" y="0"/>
          <a:ext cx="0" cy="0"/>
          <a:chOff x="0" y="0"/>
          <a:chExt cx="0" cy="0"/>
        </a:xfrm>
      </p:grpSpPr>
      <p:sp>
        <p:nvSpPr>
          <p:cNvPr id="5" name="Shape 5"/>
          <p:cNvSpPr>
            <a:spLocks noGrp="1"/>
          </p:cNvSpPr>
          <p:nvPr>
            <p:ph type="title"/>
          </p:nvPr>
        </p:nvSpPr>
        <p:spPr>
          <a:xfrm>
            <a:off x="457200" y="1454943"/>
            <a:ext cx="8229600" cy="1131094"/>
          </a:xfrm>
          <a:prstGeom prst="rect">
            <a:avLst/>
          </a:prstGeom>
        </p:spPr>
        <p:txBody>
          <a:bodyPr/>
          <a:lstStyle>
            <a:lvl1pPr>
              <a:defRPr sz="4500"/>
            </a:lvl1pPr>
          </a:lstStyle>
          <a:p>
            <a:pPr lvl="0">
              <a:defRPr sz="1800" b="0">
                <a:solidFill>
                  <a:srgbClr val="000000"/>
                </a:solidFill>
                <a:uFillTx/>
              </a:defRPr>
            </a:pPr>
            <a:r>
              <a:rPr sz="4500" b="1">
                <a:solidFill>
                  <a:srgbClr val="FFFFFF"/>
                </a:solidFill>
                <a:uFill>
                  <a:solidFill>
                    <a:srgbClr val="FFFFFF"/>
                  </a:solidFill>
                </a:uFill>
              </a:rPr>
              <a:t>标题文本</a:t>
            </a:r>
          </a:p>
        </p:txBody>
      </p:sp>
      <p:sp>
        <p:nvSpPr>
          <p:cNvPr id="6" name="Shape 6"/>
          <p:cNvSpPr>
            <a:spLocks noGrp="1"/>
          </p:cNvSpPr>
          <p:nvPr>
            <p:ph type="body" idx="1"/>
          </p:nvPr>
        </p:nvSpPr>
        <p:spPr>
          <a:xfrm>
            <a:off x="457200" y="2543175"/>
            <a:ext cx="8229600" cy="1943100"/>
          </a:xfrm>
          <a:prstGeom prst="rect">
            <a:avLst/>
          </a:prstGeom>
        </p:spPr>
        <p:txBody>
          <a:bodyPr anchor="t"/>
          <a:lstStyle>
            <a:lvl1pPr marL="0" indent="0" algn="ctr">
              <a:lnSpc>
                <a:spcPct val="120000"/>
              </a:lnSpc>
              <a:spcBef>
                <a:spcPts val="675"/>
              </a:spcBef>
              <a:buSzTx/>
              <a:buFont typeface="Arial"/>
              <a:buNone/>
            </a:lvl1pPr>
            <a:lvl2pPr marL="0" indent="0" algn="ctr">
              <a:lnSpc>
                <a:spcPct val="120000"/>
              </a:lnSpc>
              <a:spcBef>
                <a:spcPts val="675"/>
              </a:spcBef>
              <a:buSzTx/>
              <a:buFont typeface="Arial"/>
              <a:buNone/>
              <a:defRPr sz="2025"/>
            </a:lvl2pPr>
            <a:lvl3pPr marL="0" indent="0" algn="ctr">
              <a:lnSpc>
                <a:spcPct val="120000"/>
              </a:lnSpc>
              <a:spcBef>
                <a:spcPts val="675"/>
              </a:spcBef>
              <a:buSzTx/>
              <a:buFont typeface="Arial"/>
              <a:buNone/>
              <a:defRPr sz="1800"/>
            </a:lvl3pPr>
            <a:lvl4pPr marL="0" indent="0" algn="ctr">
              <a:lnSpc>
                <a:spcPct val="120000"/>
              </a:lnSpc>
              <a:spcBef>
                <a:spcPts val="675"/>
              </a:spcBef>
              <a:buSzTx/>
              <a:buFont typeface="Arial"/>
              <a:buNone/>
              <a:defRPr sz="1463"/>
            </a:lvl4pPr>
            <a:lvl5pPr marL="0" indent="0" algn="ctr">
              <a:lnSpc>
                <a:spcPct val="120000"/>
              </a:lnSpc>
              <a:spcBef>
                <a:spcPts val="675"/>
              </a:spcBef>
              <a:buSzTx/>
              <a:buFont typeface="Arial"/>
              <a:buNone/>
              <a:defRPr sz="1463"/>
            </a:lvl5pPr>
          </a:lstStyle>
          <a:p>
            <a:pPr lvl="0">
              <a:defRPr sz="1800">
                <a:solidFill>
                  <a:srgbClr val="000000"/>
                </a:solidFill>
                <a:uFillTx/>
              </a:defRPr>
            </a:pPr>
            <a:r>
              <a:rPr sz="2363">
                <a:solidFill>
                  <a:srgbClr val="FFFFFF"/>
                </a:solidFill>
                <a:uFill>
                  <a:solidFill>
                    <a:srgbClr val="FFFFFF"/>
                  </a:solidFill>
                </a:uFill>
              </a:rPr>
              <a:t>正文级别 1</a:t>
            </a:r>
          </a:p>
          <a:p>
            <a:pPr lvl="1">
              <a:defRPr sz="1800">
                <a:solidFill>
                  <a:srgbClr val="000000"/>
                </a:solidFill>
                <a:uFillTx/>
              </a:defRPr>
            </a:pPr>
            <a:r>
              <a:rPr sz="2025">
                <a:solidFill>
                  <a:srgbClr val="FFFFFF"/>
                </a:solidFill>
                <a:uFill>
                  <a:solidFill>
                    <a:srgbClr val="FFFFFF"/>
                  </a:solidFill>
                </a:uFill>
              </a:rPr>
              <a:t>正文级别 2</a:t>
            </a:r>
          </a:p>
          <a:p>
            <a:pPr lvl="2">
              <a:defRPr sz="1800">
                <a:solidFill>
                  <a:srgbClr val="000000"/>
                </a:solidFill>
                <a:uFillTx/>
              </a:defRPr>
            </a:pPr>
            <a:r>
              <a:rPr sz="1800">
                <a:solidFill>
                  <a:srgbClr val="FFFFFF"/>
                </a:solidFill>
                <a:uFill>
                  <a:solidFill>
                    <a:srgbClr val="FFFFFF"/>
                  </a:solidFill>
                </a:uFill>
              </a:rPr>
              <a:t>正文级别 3</a:t>
            </a:r>
          </a:p>
          <a:p>
            <a:pPr lvl="3">
              <a:defRPr sz="1800">
                <a:solidFill>
                  <a:srgbClr val="000000"/>
                </a:solidFill>
                <a:uFillTx/>
              </a:defRPr>
            </a:pPr>
            <a:r>
              <a:rPr sz="1463">
                <a:solidFill>
                  <a:srgbClr val="FFFFFF"/>
                </a:solidFill>
                <a:uFill>
                  <a:solidFill>
                    <a:srgbClr val="FFFFFF"/>
                  </a:solidFill>
                </a:uFill>
              </a:rPr>
              <a:t>正文级别 4</a:t>
            </a:r>
          </a:p>
          <a:p>
            <a:pPr lvl="4">
              <a:defRPr sz="1800">
                <a:solidFill>
                  <a:srgbClr val="000000"/>
                </a:solidFill>
                <a:uFillTx/>
              </a:defRPr>
            </a:pPr>
            <a:r>
              <a:rPr sz="1463">
                <a:solidFill>
                  <a:srgbClr val="FFFFFF"/>
                </a:solidFill>
                <a:uFill>
                  <a:solidFill>
                    <a:srgbClr val="FFFFFF"/>
                  </a:solidFill>
                </a:uFill>
              </a:rPr>
              <a:t>正文级别 5</a:t>
            </a:r>
          </a:p>
        </p:txBody>
      </p:sp>
    </p:spTree>
    <p:extLst>
      <p:ext uri="{BB962C8B-B14F-4D97-AF65-F5344CB8AC3E}">
        <p14:creationId xmlns:p14="http://schemas.microsoft.com/office/powerpoint/2010/main" val="34450128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00330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fld id="{3498E058-4F66-4854-8CA6-985C05B5DF88}" type="datetimeFigureOut">
              <a:rPr lang="zh-CN" altLang="en-US"/>
              <a:pPr/>
              <a:t>2016/10/20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1B110ABA-F79B-4E92-9037-D5C41348E1C9}" type="slidenum">
              <a:rPr lang="zh-CN" altLang="en-US"/>
              <a:pPr/>
              <a:t>‹#›</a:t>
            </a:fld>
            <a:endParaRPr lang="zh-CN" altLang="en-US"/>
          </a:p>
        </p:txBody>
      </p:sp>
    </p:spTree>
    <p:extLst>
      <p:ext uri="{BB962C8B-B14F-4D97-AF65-F5344CB8AC3E}">
        <p14:creationId xmlns:p14="http://schemas.microsoft.com/office/powerpoint/2010/main" val="289824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04B0E0AF-2A7E-4DBB-AF06-2D53897DBD61}" type="datetimeFigureOut">
              <a:rPr lang="zh-CN" altLang="en-US"/>
              <a:pPr/>
              <a:t>2016/10/20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F2DC619-8D0D-4474-BDB7-5F2E0B7E7929}" type="slidenum">
              <a:rPr lang="zh-CN" altLang="en-US"/>
              <a:pPr/>
              <a:t>‹#›</a:t>
            </a:fld>
            <a:endParaRPr lang="zh-CN" altLang="en-US"/>
          </a:p>
        </p:txBody>
      </p:sp>
    </p:spTree>
    <p:extLst>
      <p:ext uri="{BB962C8B-B14F-4D97-AF65-F5344CB8AC3E}">
        <p14:creationId xmlns:p14="http://schemas.microsoft.com/office/powerpoint/2010/main" val="351786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fld id="{7D0A1857-A9F0-410F-AA63-8950AACE7CE0}" type="datetimeFigureOut">
              <a:rPr lang="zh-CN" altLang="en-US"/>
              <a:pPr/>
              <a:t>2016/10/20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1434344E-AD0B-478F-B401-460A2EFB902A}" type="slidenum">
              <a:rPr lang="zh-CN" altLang="en-US"/>
              <a:pPr/>
              <a:t>‹#›</a:t>
            </a:fld>
            <a:endParaRPr lang="zh-CN" altLang="en-US"/>
          </a:p>
        </p:txBody>
      </p:sp>
    </p:spTree>
    <p:extLst>
      <p:ext uri="{BB962C8B-B14F-4D97-AF65-F5344CB8AC3E}">
        <p14:creationId xmlns:p14="http://schemas.microsoft.com/office/powerpoint/2010/main" val="3302539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fld id="{E1FB033D-707E-4D86-85A7-4B07C2FC4435}" type="datetimeFigureOut">
              <a:rPr lang="zh-CN" altLang="en-US"/>
              <a:pPr/>
              <a:t>2016/10/20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DE756E4D-481A-41EC-8DAF-6FFB50DC402E}" type="slidenum">
              <a:rPr lang="zh-CN" altLang="en-US"/>
              <a:pPr/>
              <a:t>‹#›</a:t>
            </a:fld>
            <a:endParaRPr lang="zh-CN" altLang="en-US"/>
          </a:p>
        </p:txBody>
      </p:sp>
    </p:spTree>
    <p:extLst>
      <p:ext uri="{BB962C8B-B14F-4D97-AF65-F5344CB8AC3E}">
        <p14:creationId xmlns:p14="http://schemas.microsoft.com/office/powerpoint/2010/main" val="4241372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fld id="{5B45B81D-CEE6-41BA-A211-260729C6E7A0}" type="datetimeFigureOut">
              <a:rPr lang="zh-CN" altLang="en-US"/>
              <a:pPr/>
              <a:t>2016/10/20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E4941F13-A759-4234-8728-A17E041E6B50}" type="slidenum">
              <a:rPr lang="zh-CN" altLang="en-US"/>
              <a:pPr/>
              <a:t>‹#›</a:t>
            </a:fld>
            <a:endParaRPr lang="zh-CN" altLang="en-US"/>
          </a:p>
        </p:txBody>
      </p:sp>
    </p:spTree>
    <p:extLst>
      <p:ext uri="{BB962C8B-B14F-4D97-AF65-F5344CB8AC3E}">
        <p14:creationId xmlns:p14="http://schemas.microsoft.com/office/powerpoint/2010/main" val="4208035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BBAB7FCC-10F0-4F7B-A761-167B8FE277DB}" type="datetimeFigureOut">
              <a:rPr lang="zh-CN" altLang="en-US"/>
              <a:pPr/>
              <a:t>2016/10/20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128031E5-FCD4-464F-BF80-C3E151D12692}" type="slidenum">
              <a:rPr lang="zh-CN" altLang="en-US"/>
              <a:pPr/>
              <a:t>‹#›</a:t>
            </a:fld>
            <a:endParaRPr lang="zh-CN" altLang="en-US"/>
          </a:p>
        </p:txBody>
      </p:sp>
    </p:spTree>
    <p:extLst>
      <p:ext uri="{BB962C8B-B14F-4D97-AF65-F5344CB8AC3E}">
        <p14:creationId xmlns:p14="http://schemas.microsoft.com/office/powerpoint/2010/main" val="703669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fld id="{57C46463-2B0D-4F64-9C54-7F6E747C8945}" type="datetimeFigureOut">
              <a:rPr lang="zh-CN" altLang="en-US"/>
              <a:pPr/>
              <a:t>2016/10/20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1E6F202-215E-4D5D-9A9D-37986EA59F1D}" type="slidenum">
              <a:rPr lang="zh-CN" altLang="en-US"/>
              <a:pPr/>
              <a:t>‹#›</a:t>
            </a:fld>
            <a:endParaRPr lang="zh-CN" altLang="en-US"/>
          </a:p>
        </p:txBody>
      </p:sp>
    </p:spTree>
    <p:extLst>
      <p:ext uri="{BB962C8B-B14F-4D97-AF65-F5344CB8AC3E}">
        <p14:creationId xmlns:p14="http://schemas.microsoft.com/office/powerpoint/2010/main" val="3632149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fld id="{AC3CC34C-0BAC-4365-9898-7D1B9E8DBF07}" type="datetimeFigureOut">
              <a:rPr lang="zh-CN" altLang="en-US"/>
              <a:pPr/>
              <a:t>2016/10/20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977DA9E4-9725-409D-92B4-C2089566F5C7}" type="slidenum">
              <a:rPr lang="zh-CN" altLang="en-US"/>
              <a:pPr/>
              <a:t>‹#›</a:t>
            </a:fld>
            <a:endParaRPr lang="zh-CN" altLang="en-US"/>
          </a:p>
        </p:txBody>
      </p:sp>
    </p:spTree>
    <p:extLst>
      <p:ext uri="{BB962C8B-B14F-4D97-AF65-F5344CB8AC3E}">
        <p14:creationId xmlns:p14="http://schemas.microsoft.com/office/powerpoint/2010/main" val="3772807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C93252D5-CE4F-4D63-B9AC-89036050FB59}" type="datetimeFigureOut">
              <a:rPr lang="zh-CN" altLang="en-US"/>
              <a:pPr/>
              <a:t>2016/10/20</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B9D89317-6295-41FC-9098-AEA60D7D7F7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5173" r:id="rId1"/>
    <p:sldLayoutId id="2147485174" r:id="rId2"/>
    <p:sldLayoutId id="2147485164" r:id="rId3"/>
    <p:sldLayoutId id="2147485165" r:id="rId4"/>
    <p:sldLayoutId id="2147485166" r:id="rId5"/>
    <p:sldLayoutId id="2147485167" r:id="rId6"/>
    <p:sldLayoutId id="2147485168" r:id="rId7"/>
    <p:sldLayoutId id="2147485169" r:id="rId8"/>
    <p:sldLayoutId id="2147485170" r:id="rId9"/>
    <p:sldLayoutId id="2147485171" r:id="rId10"/>
    <p:sldLayoutId id="2147485172" r:id="rId11"/>
    <p:sldLayoutId id="2147485175" r:id="rId12"/>
  </p:sldLayoutIdLst>
  <p:txStyles>
    <p:titleStyle>
      <a:lvl1pPr algn="ctr" rtl="0" eaLnBrk="0" fontAlgn="base" hangingPunct="0">
        <a:spcBef>
          <a:spcPct val="0"/>
        </a:spcBef>
        <a:spcAft>
          <a:spcPct val="0"/>
        </a:spcAft>
        <a:defRPr kumimoji="1" sz="4400" kern="12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kumimoji="1" sz="3200" kern="1200">
          <a:solidFill>
            <a:schemeClr val="tx1"/>
          </a:solidFill>
          <a:latin typeface="+mn-lt"/>
          <a:ea typeface="+mn-ea"/>
          <a:cs typeface="宋体" charset="0"/>
        </a:defRPr>
      </a:lvl1pPr>
      <a:lvl2pPr marL="742950" indent="-285750" algn="l" rtl="0" eaLnBrk="0" fontAlgn="base" hangingPunct="0">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635649" y="2009292"/>
            <a:ext cx="7850124" cy="1102519"/>
          </a:xfrm>
        </p:spPr>
        <p:txBody>
          <a:bodyPr/>
          <a:lstStyle/>
          <a:p>
            <a:r>
              <a:rPr lang="zh-CN" altLang="en-US" dirty="0" smtClean="0">
                <a:latin typeface="Arial" pitchFamily="34" charset="0"/>
                <a:ea typeface="黑体" pitchFamily="49" charset="-122"/>
              </a:rPr>
              <a:t>交通网络上的博弈</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pPr lvl="0">
              <a:defRPr sz="1800" b="0">
                <a:solidFill>
                  <a:srgbClr val="000000"/>
                </a:solidFill>
                <a:uFillTx/>
              </a:defRPr>
            </a:pPr>
            <a:r>
              <a:rPr sz="3263" dirty="0" err="1">
                <a:solidFill>
                  <a:srgbClr val="FFFFFF"/>
                </a:solidFill>
                <a:uFill>
                  <a:solidFill>
                    <a:srgbClr val="FFFFFF"/>
                  </a:solidFill>
                </a:uFill>
                <a:latin typeface="Arial" pitchFamily="34" charset="0"/>
                <a:ea typeface="黑体" pitchFamily="49" charset="-122"/>
              </a:rPr>
              <a:t>例子</a:t>
            </a:r>
            <a:endParaRPr sz="3263" dirty="0">
              <a:solidFill>
                <a:srgbClr val="FFFFFF"/>
              </a:solidFill>
              <a:uFill>
                <a:solidFill>
                  <a:srgbClr val="FFFFFF"/>
                </a:solidFill>
              </a:uFill>
              <a:latin typeface="Arial" pitchFamily="34" charset="0"/>
              <a:ea typeface="黑体" pitchFamily="49" charset="-122"/>
            </a:endParaRPr>
          </a:p>
        </p:txBody>
      </p:sp>
      <p:sp>
        <p:nvSpPr>
          <p:cNvPr id="31" name="Shape 31"/>
          <p:cNvSpPr>
            <a:spLocks noGrp="1"/>
          </p:cNvSpPr>
          <p:nvPr>
            <p:ph idx="1"/>
          </p:nvPr>
        </p:nvSpPr>
        <p:spPr>
          <a:prstGeom prst="rect">
            <a:avLst/>
          </a:prstGeom>
        </p:spPr>
        <p:txBody>
          <a:bodyPr>
            <a:normAutofit/>
          </a:bodyPr>
          <a:lstStyle/>
          <a:p>
            <a:pPr lvl="0">
              <a:defRPr sz="1800">
                <a:solidFill>
                  <a:srgbClr val="000000"/>
                </a:solidFill>
                <a:uFillTx/>
              </a:defRPr>
            </a:pPr>
            <a:r>
              <a:rPr sz="2363">
                <a:solidFill>
                  <a:srgbClr val="FFFFFF"/>
                </a:solidFill>
                <a:uFill>
                  <a:solidFill>
                    <a:srgbClr val="FFFFFF"/>
                  </a:solidFill>
                </a:uFill>
                <a:latin typeface="Arial" pitchFamily="34" charset="0"/>
                <a:ea typeface="黑体" pitchFamily="49" charset="-122"/>
              </a:rPr>
              <a:t>高速公路免费带来的影响的纯化</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与布雷斯悖论不同的地方在于，除了结构与流量的关系以外，这个例子涉及到多个行动者</a:t>
            </a:r>
          </a:p>
          <a:p>
            <a:pPr lvl="2">
              <a:defRPr sz="1800">
                <a:solidFill>
                  <a:srgbClr val="000000"/>
                </a:solidFill>
                <a:uFillTx/>
              </a:defRPr>
            </a:pPr>
            <a:r>
              <a:rPr>
                <a:solidFill>
                  <a:srgbClr val="FFFFFF"/>
                </a:solidFill>
                <a:uFill>
                  <a:solidFill>
                    <a:srgbClr val="FFFFFF"/>
                  </a:solidFill>
                </a:uFill>
                <a:latin typeface="Arial" pitchFamily="34" charset="0"/>
                <a:ea typeface="黑体" pitchFamily="49" charset="-122"/>
              </a:rPr>
              <a:t>高速公路公司、车主及其家庭、政府</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为了便于讨论，可以将问题纯化为</a:t>
            </a:r>
          </a:p>
          <a:p>
            <a:pPr lvl="2">
              <a:defRPr sz="1800">
                <a:solidFill>
                  <a:srgbClr val="000000"/>
                </a:solidFill>
                <a:uFillTx/>
              </a:defRPr>
            </a:pPr>
            <a:r>
              <a:rPr>
                <a:solidFill>
                  <a:srgbClr val="FFFFFF"/>
                </a:solidFill>
                <a:uFill>
                  <a:solidFill>
                    <a:srgbClr val="FFFFFF"/>
                  </a:solidFill>
                </a:uFill>
                <a:latin typeface="Arial" pitchFamily="34" charset="0"/>
                <a:ea typeface="黑体" pitchFamily="49" charset="-122"/>
              </a:rPr>
              <a:t>免费政策 = 多修了一条公路</a:t>
            </a:r>
          </a:p>
          <a:p>
            <a:pPr lvl="2">
              <a:defRPr sz="1800">
                <a:solidFill>
                  <a:srgbClr val="000000"/>
                </a:solidFill>
                <a:uFillTx/>
              </a:defRPr>
            </a:pPr>
            <a:r>
              <a:rPr>
                <a:solidFill>
                  <a:srgbClr val="FFFFFF"/>
                </a:solidFill>
                <a:uFill>
                  <a:solidFill>
                    <a:srgbClr val="FFFFFF"/>
                  </a:solidFill>
                </a:uFill>
                <a:latin typeface="Arial" pitchFamily="34" charset="0"/>
                <a:ea typeface="黑体" pitchFamily="49" charset="-122"/>
              </a:rPr>
              <a:t>通行时间 = 交通总成本，包括时间和费用</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布雷斯悖论的一般化</a:t>
            </a:r>
          </a:p>
          <a:p>
            <a:pPr lvl="2">
              <a:defRPr sz="1800">
                <a:solidFill>
                  <a:srgbClr val="000000"/>
                </a:solidFill>
                <a:uFillTx/>
              </a:defRPr>
            </a:pPr>
            <a:r>
              <a:rPr>
                <a:solidFill>
                  <a:srgbClr val="FFFFFF"/>
                </a:solidFill>
                <a:uFill>
                  <a:solidFill>
                    <a:srgbClr val="FFFFFF"/>
                  </a:solidFill>
                </a:uFill>
                <a:latin typeface="Arial" pitchFamily="34" charset="0"/>
                <a:ea typeface="黑体" pitchFamily="49" charset="-122"/>
              </a:rPr>
              <a:t>如此，我们是不是看到了另一种形态的布雷斯悖论</a:t>
            </a:r>
          </a:p>
          <a:p>
            <a:pPr lvl="2">
              <a:defRPr sz="1800">
                <a:solidFill>
                  <a:srgbClr val="000000"/>
                </a:solidFill>
                <a:uFillTx/>
              </a:defRPr>
            </a:pPr>
            <a:r>
              <a:rPr>
                <a:solidFill>
                  <a:srgbClr val="FFFFFF"/>
                </a:solidFill>
                <a:uFill>
                  <a:solidFill>
                    <a:srgbClr val="FFFFFF"/>
                  </a:solidFill>
                </a:uFill>
                <a:latin typeface="Arial" pitchFamily="34" charset="0"/>
                <a:ea typeface="黑体" pitchFamily="49" charset="-122"/>
              </a:rPr>
              <a:t>虽然也是交通网络，却是另一种形态了</a:t>
            </a:r>
          </a:p>
        </p:txBody>
      </p:sp>
    </p:spTree>
    <p:extLst>
      <p:ext uri="{BB962C8B-B14F-4D97-AF65-F5344CB8AC3E}">
        <p14:creationId xmlns:p14="http://schemas.microsoft.com/office/powerpoint/2010/main" val="2257525103"/>
      </p:ext>
    </p:extLst>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3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3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1">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b="0">
                <a:solidFill>
                  <a:srgbClr val="000000"/>
                </a:solidFill>
                <a:uFillTx/>
              </a:defRPr>
            </a:pPr>
            <a:r>
              <a:rPr sz="3263" dirty="0" err="1">
                <a:solidFill>
                  <a:srgbClr val="FFFFFF"/>
                </a:solidFill>
                <a:uFill>
                  <a:solidFill>
                    <a:srgbClr val="FFFFFF"/>
                  </a:solidFill>
                </a:uFill>
                <a:latin typeface="Arial" pitchFamily="34" charset="0"/>
                <a:ea typeface="黑体" pitchFamily="49" charset="-122"/>
              </a:rPr>
              <a:t>探讨</a:t>
            </a:r>
            <a:endParaRPr sz="3263" dirty="0">
              <a:solidFill>
                <a:srgbClr val="FFFFFF"/>
              </a:solidFill>
              <a:uFill>
                <a:solidFill>
                  <a:srgbClr val="FFFFFF"/>
                </a:solidFill>
              </a:uFill>
              <a:latin typeface="Arial" pitchFamily="34" charset="0"/>
              <a:ea typeface="黑体" pitchFamily="49" charset="-122"/>
            </a:endParaRPr>
          </a:p>
        </p:txBody>
      </p:sp>
      <p:sp>
        <p:nvSpPr>
          <p:cNvPr id="36" name="Shape 36"/>
          <p:cNvSpPr>
            <a:spLocks noGrp="1"/>
          </p:cNvSpPr>
          <p:nvPr>
            <p:ph idx="1"/>
          </p:nvPr>
        </p:nvSpPr>
        <p:spPr>
          <a:prstGeom prst="rect">
            <a:avLst/>
          </a:prstGeom>
        </p:spPr>
        <p:txBody>
          <a:bodyPr>
            <a:normAutofit fontScale="92500"/>
          </a:bodyPr>
          <a:lstStyle/>
          <a:p>
            <a:pPr marL="390905" marR="29261" indent="-308610" defTabSz="658367">
              <a:spcBef>
                <a:spcPts val="506"/>
              </a:spcBef>
              <a:defRPr sz="1800">
                <a:solidFill>
                  <a:srgbClr val="000000"/>
                </a:solidFill>
                <a:uFillTx/>
              </a:defRPr>
            </a:pPr>
            <a:r>
              <a:rPr sz="2268">
                <a:solidFill>
                  <a:srgbClr val="FFFFFF"/>
                </a:solidFill>
                <a:uFill>
                  <a:solidFill>
                    <a:srgbClr val="FFFFFF"/>
                  </a:solidFill>
                </a:uFill>
                <a:latin typeface="Arial" pitchFamily="34" charset="0"/>
                <a:ea typeface="黑体" pitchFamily="49" charset="-122"/>
              </a:rPr>
              <a:t>通行时间 - 流量 - 成本 - 社会成本</a:t>
            </a:r>
          </a:p>
          <a:p>
            <a:pPr marL="720089" marR="29261" lvl="1" indent="-308610" defTabSz="658367">
              <a:spcBef>
                <a:spcPts val="506"/>
              </a:spcBef>
              <a:defRPr sz="1800">
                <a:solidFill>
                  <a:srgbClr val="000000"/>
                </a:solidFill>
                <a:uFillTx/>
              </a:defRPr>
            </a:pPr>
            <a:r>
              <a:rPr sz="1943">
                <a:solidFill>
                  <a:srgbClr val="FFFFFF"/>
                </a:solidFill>
                <a:uFill>
                  <a:solidFill>
                    <a:srgbClr val="FFFFFF"/>
                  </a:solidFill>
                </a:uFill>
                <a:latin typeface="Arial" pitchFamily="34" charset="0"/>
                <a:ea typeface="黑体" pitchFamily="49" charset="-122"/>
              </a:rPr>
              <a:t> 布雷斯悖论的本来含义是，通过网络结构变动，意在改善交通的行动，结果是导致了更加糟糕的交通</a:t>
            </a:r>
          </a:p>
          <a:p>
            <a:pPr marL="720089" marR="29261" lvl="1" indent="-308610" defTabSz="658367">
              <a:spcBef>
                <a:spcPts val="506"/>
              </a:spcBef>
              <a:defRPr sz="1800">
                <a:solidFill>
                  <a:srgbClr val="000000"/>
                </a:solidFill>
                <a:uFillTx/>
              </a:defRPr>
            </a:pPr>
            <a:r>
              <a:rPr sz="1943">
                <a:solidFill>
                  <a:srgbClr val="FFFFFF"/>
                </a:solidFill>
                <a:uFill>
                  <a:solidFill>
                    <a:srgbClr val="FFFFFF"/>
                  </a:solidFill>
                </a:uFill>
                <a:latin typeface="Arial" pitchFamily="34" charset="0"/>
                <a:ea typeface="黑体" pitchFamily="49" charset="-122"/>
              </a:rPr>
              <a:t>中国高速公路免费所产生的效应，看起来是类似的</a:t>
            </a:r>
          </a:p>
          <a:p>
            <a:pPr marL="720089" marR="29261" lvl="1" indent="-308610" defTabSz="658367">
              <a:spcBef>
                <a:spcPts val="506"/>
              </a:spcBef>
              <a:defRPr sz="1800">
                <a:solidFill>
                  <a:srgbClr val="000000"/>
                </a:solidFill>
                <a:uFillTx/>
              </a:defRPr>
            </a:pPr>
            <a:r>
              <a:rPr sz="1943">
                <a:solidFill>
                  <a:srgbClr val="FFFFFF"/>
                </a:solidFill>
                <a:uFill>
                  <a:solidFill>
                    <a:srgbClr val="FFFFFF"/>
                  </a:solidFill>
                </a:uFill>
                <a:latin typeface="Arial" pitchFamily="34" charset="0"/>
                <a:ea typeface="黑体" pitchFamily="49" charset="-122"/>
              </a:rPr>
              <a:t>那么，我们是否可以把布雷斯悖论做进一步的抽象？譬如说</a:t>
            </a:r>
          </a:p>
          <a:p>
            <a:pPr marL="720089" marR="29261" lvl="1" indent="-308610" defTabSz="658367">
              <a:spcBef>
                <a:spcPts val="506"/>
              </a:spcBef>
              <a:defRPr sz="1800">
                <a:solidFill>
                  <a:srgbClr val="000000"/>
                </a:solidFill>
                <a:uFillTx/>
              </a:defRPr>
            </a:pPr>
            <a:r>
              <a:rPr sz="1943">
                <a:solidFill>
                  <a:srgbClr val="FFFFFF"/>
                </a:solidFill>
                <a:uFill>
                  <a:solidFill>
                    <a:srgbClr val="FFFFFF"/>
                  </a:solidFill>
                </a:uFill>
                <a:latin typeface="Arial" pitchFamily="34" charset="0"/>
                <a:ea typeface="黑体" pitchFamily="49" charset="-122"/>
              </a:rPr>
              <a:t>“好心办坏事”，意在增加社会福利的行动，反而增加了社会成本例如</a:t>
            </a:r>
          </a:p>
          <a:p>
            <a:pPr marL="960119" marR="29261" lvl="2" indent="-308610" defTabSz="658367">
              <a:spcBef>
                <a:spcPts val="506"/>
              </a:spcBef>
              <a:defRPr sz="1800">
                <a:solidFill>
                  <a:srgbClr val="000000"/>
                </a:solidFill>
                <a:uFillTx/>
              </a:defRPr>
            </a:pPr>
            <a:r>
              <a:rPr sz="1728">
                <a:solidFill>
                  <a:srgbClr val="FFFFFF"/>
                </a:solidFill>
                <a:uFill>
                  <a:solidFill>
                    <a:srgbClr val="FFFFFF"/>
                  </a:solidFill>
                </a:uFill>
                <a:latin typeface="Arial" pitchFamily="34" charset="0"/>
                <a:ea typeface="黑体" pitchFamily="49" charset="-122"/>
              </a:rPr>
              <a:t>意在改善儿童教育机会的制度变动，其结果是对学校需求的更加不平衡，有些学校无人问津，有些学校则挤破脑袋</a:t>
            </a:r>
          </a:p>
          <a:p>
            <a:pPr marL="960119" marR="29261" lvl="2" indent="-308610" defTabSz="658367">
              <a:spcBef>
                <a:spcPts val="506"/>
              </a:spcBef>
              <a:defRPr sz="1800">
                <a:solidFill>
                  <a:srgbClr val="000000"/>
                </a:solidFill>
                <a:uFillTx/>
              </a:defRPr>
            </a:pPr>
            <a:r>
              <a:rPr sz="1728">
                <a:solidFill>
                  <a:srgbClr val="FFFFFF"/>
                </a:solidFill>
                <a:uFill>
                  <a:solidFill>
                    <a:srgbClr val="FFFFFF"/>
                  </a:solidFill>
                </a:uFill>
                <a:latin typeface="Arial" pitchFamily="34" charset="0"/>
                <a:ea typeface="黑体" pitchFamily="49" charset="-122"/>
              </a:rPr>
              <a:t>同样，意在改善就医便利程度和降低个人就医负担的制度变动，其结果是不仅就医总费用急剧增长，对医院的需求更加不平衡，高等级医院挤破脑袋，社区医院门可罗雀</a:t>
            </a:r>
          </a:p>
        </p:txBody>
      </p:sp>
    </p:spTree>
    <p:extLst>
      <p:ext uri="{BB962C8B-B14F-4D97-AF65-F5344CB8AC3E}">
        <p14:creationId xmlns:p14="http://schemas.microsoft.com/office/powerpoint/2010/main" val="1143207094"/>
      </p:ext>
    </p:extLst>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6">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36">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36">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36">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36">
                                            <p:txEl>
                                              <p:pRg st="5" end="5"/>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b="0">
                <a:solidFill>
                  <a:srgbClr val="000000"/>
                </a:solidFill>
                <a:uFillTx/>
              </a:defRPr>
            </a:pPr>
            <a:r>
              <a:rPr sz="3263" dirty="0" err="1">
                <a:solidFill>
                  <a:srgbClr val="FFFFFF"/>
                </a:solidFill>
                <a:uFill>
                  <a:solidFill>
                    <a:srgbClr val="FFFFFF"/>
                  </a:solidFill>
                </a:uFill>
                <a:latin typeface="Arial" pitchFamily="34" charset="0"/>
                <a:ea typeface="黑体" pitchFamily="49" charset="-122"/>
              </a:rPr>
              <a:t>拍卖</a:t>
            </a:r>
            <a:endParaRPr sz="3263" dirty="0">
              <a:solidFill>
                <a:srgbClr val="FFFFFF"/>
              </a:solidFill>
              <a:uFill>
                <a:solidFill>
                  <a:srgbClr val="FFFFFF"/>
                </a:solidFill>
              </a:uFill>
              <a:latin typeface="Arial" pitchFamily="34" charset="0"/>
              <a:ea typeface="黑体" pitchFamily="49" charset="-122"/>
            </a:endParaRPr>
          </a:p>
        </p:txBody>
      </p:sp>
      <p:sp>
        <p:nvSpPr>
          <p:cNvPr id="2" name="内容占位符 1"/>
          <p:cNvSpPr>
            <a:spLocks noGrp="1"/>
          </p:cNvSpPr>
          <p:nvPr>
            <p:ph idx="1"/>
          </p:nvPr>
        </p:nvSpPr>
        <p:spPr/>
        <p:txBody>
          <a:bodyPr/>
          <a:lstStyle/>
          <a:p>
            <a:endParaRPr lang="zh-CN" altLang="en-US"/>
          </a:p>
        </p:txBody>
      </p:sp>
      <p:pic>
        <p:nvPicPr>
          <p:cNvPr id="17" name="拍卖20131020.mp4"/>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2433517" y="73643"/>
            <a:ext cx="6661619" cy="4996214"/>
          </a:xfrm>
          <a:prstGeom prst="rect">
            <a:avLst/>
          </a:prstGeom>
        </p:spPr>
      </p:pic>
      <p:sp>
        <p:nvSpPr>
          <p:cNvPr id="18" name="Shape 18"/>
          <p:cNvSpPr/>
          <p:nvPr/>
        </p:nvSpPr>
        <p:spPr>
          <a:xfrm>
            <a:off x="730934" y="4816992"/>
            <a:ext cx="1516441" cy="178960"/>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defRPr sz="1400">
                <a:solidFill>
                  <a:srgbClr val="FFFFFF"/>
                </a:solidFill>
              </a:defRPr>
            </a:lvl1pPr>
          </a:lstStyle>
          <a:p>
            <a:pPr lvl="0">
              <a:defRPr sz="1800">
                <a:solidFill>
                  <a:srgbClr val="000000"/>
                </a:solidFill>
                <a:uFillTx/>
              </a:defRPr>
            </a:pPr>
            <a:r>
              <a:rPr sz="788">
                <a:uFill>
                  <a:solidFill/>
                </a:uFill>
                <a:ea typeface="黑体" pitchFamily="49" charset="-122"/>
              </a:rPr>
              <a:t>资料来源：中央电视台20131020</a:t>
            </a:r>
          </a:p>
        </p:txBody>
      </p:sp>
    </p:spTree>
    <p:extLst>
      <p:ext uri="{BB962C8B-B14F-4D97-AF65-F5344CB8AC3E}">
        <p14:creationId xmlns:p14="http://schemas.microsoft.com/office/powerpoint/2010/main" val="3763692290"/>
      </p:ext>
    </p:extLst>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5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pPr lvl="0">
              <a:defRPr sz="1800" b="0">
                <a:solidFill>
                  <a:srgbClr val="000000"/>
                </a:solidFill>
                <a:uFillTx/>
              </a:defRPr>
            </a:pPr>
            <a:r>
              <a:rPr sz="3263" dirty="0" err="1">
                <a:solidFill>
                  <a:srgbClr val="FFFFFF"/>
                </a:solidFill>
                <a:uFill>
                  <a:solidFill>
                    <a:srgbClr val="FFFFFF"/>
                  </a:solidFill>
                </a:uFill>
                <a:latin typeface="Arial" pitchFamily="34" charset="0"/>
                <a:ea typeface="黑体" pitchFamily="49" charset="-122"/>
              </a:rPr>
              <a:t>拍卖的普遍性</a:t>
            </a:r>
            <a:endParaRPr sz="3263" dirty="0">
              <a:solidFill>
                <a:srgbClr val="FFFFFF"/>
              </a:solidFill>
              <a:uFill>
                <a:solidFill>
                  <a:srgbClr val="FFFFFF"/>
                </a:solidFill>
              </a:uFill>
              <a:latin typeface="Arial" pitchFamily="34" charset="0"/>
              <a:ea typeface="黑体" pitchFamily="49" charset="-122"/>
            </a:endParaRPr>
          </a:p>
        </p:txBody>
      </p:sp>
      <p:sp>
        <p:nvSpPr>
          <p:cNvPr id="21" name="Shape 21"/>
          <p:cNvSpPr>
            <a:spLocks noGrp="1"/>
          </p:cNvSpPr>
          <p:nvPr>
            <p:ph idx="1"/>
          </p:nvPr>
        </p:nvSpPr>
        <p:spPr>
          <a:prstGeom prst="rect">
            <a:avLst/>
          </a:prstGeom>
        </p:spPr>
        <p:txBody>
          <a:bodyPr/>
          <a:lstStyle/>
          <a:p>
            <a:pPr lvl="0">
              <a:defRPr sz="1800">
                <a:solidFill>
                  <a:srgbClr val="000000"/>
                </a:solidFill>
                <a:uFillTx/>
              </a:defRPr>
            </a:pPr>
            <a:r>
              <a:rPr sz="2363">
                <a:solidFill>
                  <a:srgbClr val="FFFFFF"/>
                </a:solidFill>
                <a:uFill>
                  <a:solidFill>
                    <a:srgbClr val="FFFFFF"/>
                  </a:solidFill>
                </a:uFill>
                <a:latin typeface="Arial" pitchFamily="34" charset="0"/>
                <a:ea typeface="黑体" pitchFamily="49" charset="-122"/>
              </a:rPr>
              <a:t>拍卖（</a:t>
            </a:r>
            <a:r>
              <a:rPr sz="2363">
                <a:solidFill>
                  <a:srgbClr val="FFFFFF"/>
                </a:solidFill>
                <a:uFill>
                  <a:solidFill>
                    <a:srgbClr val="FFFFFF"/>
                  </a:solidFill>
                </a:uFill>
                <a:latin typeface="Arial" pitchFamily="34" charset="0"/>
                <a:ea typeface="黑体" pitchFamily="49" charset="-122"/>
                <a:cs typeface="Gill Sans"/>
                <a:sym typeface="Gill Sans"/>
              </a:rPr>
              <a:t>auction</a:t>
            </a:r>
            <a:r>
              <a:rPr sz="2363">
                <a:solidFill>
                  <a:srgbClr val="FFFFFF"/>
                </a:solidFill>
                <a:uFill>
                  <a:solidFill>
                    <a:srgbClr val="FFFFFF"/>
                  </a:solidFill>
                </a:uFill>
                <a:latin typeface="Arial" pitchFamily="34" charset="0"/>
                <a:ea typeface="黑体" pitchFamily="49" charset="-122"/>
              </a:rPr>
              <a:t>）是再典型不过的节点之间的互动了，例</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佳士得和苏富比拍卖艺术品</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政府拍卖地块、车牌、债券，等等</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毕业了，摆个摊，把自己不要的书和杂碎卖了</a:t>
            </a:r>
          </a:p>
          <a:p>
            <a:pPr lvl="0">
              <a:defRPr sz="1800">
                <a:solidFill>
                  <a:srgbClr val="000000"/>
                </a:solidFill>
                <a:uFillTx/>
              </a:defRPr>
            </a:pPr>
            <a:r>
              <a:rPr sz="2363">
                <a:solidFill>
                  <a:srgbClr val="FFFFFF"/>
                </a:solidFill>
                <a:uFill>
                  <a:solidFill>
                    <a:srgbClr val="FFFFFF"/>
                  </a:solidFill>
                </a:uFill>
                <a:latin typeface="Arial" pitchFamily="34" charset="0"/>
                <a:ea typeface="黑体" pitchFamily="49" charset="-122"/>
              </a:rPr>
              <a:t>竞标（</a:t>
            </a:r>
            <a:r>
              <a:rPr sz="2363">
                <a:solidFill>
                  <a:srgbClr val="FFFFFF"/>
                </a:solidFill>
                <a:uFill>
                  <a:solidFill>
                    <a:srgbClr val="FFFFFF"/>
                  </a:solidFill>
                </a:uFill>
                <a:latin typeface="Arial" pitchFamily="34" charset="0"/>
                <a:ea typeface="黑体" pitchFamily="49" charset="-122"/>
                <a:cs typeface="Gill Sans"/>
                <a:sym typeface="Gill Sans"/>
              </a:rPr>
              <a:t>bidding</a:t>
            </a:r>
            <a:r>
              <a:rPr sz="2363">
                <a:solidFill>
                  <a:srgbClr val="FFFFFF"/>
                </a:solidFill>
                <a:uFill>
                  <a:solidFill>
                    <a:srgbClr val="FFFFFF"/>
                  </a:solidFill>
                </a:uFill>
                <a:latin typeface="Arial" pitchFamily="34" charset="0"/>
                <a:ea typeface="黑体" pitchFamily="49" charset="-122"/>
              </a:rPr>
              <a:t>）也是一种拍卖</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卖家将合同机会进行拍卖</a:t>
            </a:r>
          </a:p>
        </p:txBody>
      </p:sp>
    </p:spTree>
    <p:extLst>
      <p:ext uri="{BB962C8B-B14F-4D97-AF65-F5344CB8AC3E}">
        <p14:creationId xmlns:p14="http://schemas.microsoft.com/office/powerpoint/2010/main" val="1409450899"/>
      </p:ext>
    </p:extLst>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b="0">
                <a:solidFill>
                  <a:srgbClr val="000000"/>
                </a:solidFill>
                <a:uFillTx/>
              </a:defRPr>
            </a:pPr>
            <a:r>
              <a:rPr sz="3263" dirty="0" err="1">
                <a:solidFill>
                  <a:srgbClr val="FFFFFF"/>
                </a:solidFill>
                <a:uFill>
                  <a:solidFill>
                    <a:srgbClr val="FFFFFF"/>
                  </a:solidFill>
                </a:uFill>
                <a:latin typeface="Arial" pitchFamily="34" charset="0"/>
                <a:ea typeface="黑体" pitchFamily="49" charset="-122"/>
              </a:rPr>
              <a:t>拍卖的意义</a:t>
            </a:r>
            <a:endParaRPr sz="3263" dirty="0">
              <a:solidFill>
                <a:srgbClr val="FFFFFF"/>
              </a:solidFill>
              <a:uFill>
                <a:solidFill>
                  <a:srgbClr val="FFFFFF"/>
                </a:solidFill>
              </a:uFill>
              <a:latin typeface="Arial" pitchFamily="34" charset="0"/>
              <a:ea typeface="黑体" pitchFamily="49" charset="-122"/>
            </a:endParaRPr>
          </a:p>
        </p:txBody>
      </p:sp>
      <p:sp>
        <p:nvSpPr>
          <p:cNvPr id="24" name="Shape 24"/>
          <p:cNvSpPr>
            <a:spLocks noGrp="1"/>
          </p:cNvSpPr>
          <p:nvPr>
            <p:ph idx="1"/>
          </p:nvPr>
        </p:nvSpPr>
        <p:spPr>
          <a:prstGeom prst="rect">
            <a:avLst/>
          </a:prstGeom>
        </p:spPr>
        <p:txBody>
          <a:bodyPr/>
          <a:lstStyle/>
          <a:p>
            <a:pPr lvl="0">
              <a:defRPr sz="1800">
                <a:solidFill>
                  <a:srgbClr val="000000"/>
                </a:solidFill>
                <a:uFillTx/>
              </a:defRPr>
            </a:pPr>
            <a:r>
              <a:rPr sz="2363">
                <a:solidFill>
                  <a:srgbClr val="FFFFFF"/>
                </a:solidFill>
                <a:uFill>
                  <a:solidFill>
                    <a:srgbClr val="FFFFFF"/>
                  </a:solidFill>
                </a:uFill>
                <a:latin typeface="Arial" pitchFamily="34" charset="0"/>
                <a:ea typeface="黑体" pitchFamily="49" charset="-122"/>
              </a:rPr>
              <a:t>拍卖是普遍存在的经济互动形态</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模式简单，互动却复杂</a:t>
            </a:r>
          </a:p>
          <a:p>
            <a:pPr lvl="0">
              <a:defRPr sz="1800">
                <a:solidFill>
                  <a:srgbClr val="000000"/>
                </a:solidFill>
                <a:uFillTx/>
              </a:defRPr>
            </a:pPr>
            <a:r>
              <a:rPr sz="2363">
                <a:solidFill>
                  <a:srgbClr val="FFFFFF"/>
                </a:solidFill>
                <a:uFill>
                  <a:solidFill>
                    <a:srgbClr val="FFFFFF"/>
                  </a:solidFill>
                </a:uFill>
                <a:latin typeface="Arial" pitchFamily="34" charset="0"/>
                <a:ea typeface="黑体" pitchFamily="49" charset="-122"/>
              </a:rPr>
              <a:t>也是博弈论应用的典型场景</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参与者：参加拍卖的人，买、卖双方，就相当于两方博弈</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策略：出价</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收益：对物品的估值（支付价格），或为</a:t>
            </a:r>
            <a:r>
              <a:rPr>
                <a:solidFill>
                  <a:srgbClr val="FFFFFF"/>
                </a:solidFill>
                <a:uFill>
                  <a:solidFill>
                    <a:srgbClr val="FFFFFF"/>
                  </a:solidFill>
                </a:uFill>
                <a:latin typeface="Arial" pitchFamily="34" charset="0"/>
                <a:ea typeface="黑体" pitchFamily="49" charset="-122"/>
                <a:cs typeface="Gill Sans"/>
                <a:sym typeface="Gill Sans"/>
              </a:rPr>
              <a:t>0</a:t>
            </a:r>
            <a:r>
              <a:rPr>
                <a:solidFill>
                  <a:srgbClr val="FFFFFF"/>
                </a:solidFill>
                <a:uFill>
                  <a:solidFill>
                    <a:srgbClr val="FFFFFF"/>
                  </a:solidFill>
                </a:uFill>
                <a:latin typeface="Arial" pitchFamily="34" charset="0"/>
                <a:ea typeface="黑体" pitchFamily="49" charset="-122"/>
              </a:rPr>
              <a:t>，即不成交；对卖方而言，就是其得到的支付价格，或者为</a:t>
            </a:r>
            <a:r>
              <a:rPr>
                <a:solidFill>
                  <a:srgbClr val="FFFFFF"/>
                </a:solidFill>
                <a:uFill>
                  <a:solidFill>
                    <a:srgbClr val="FFFFFF"/>
                  </a:solidFill>
                </a:uFill>
                <a:latin typeface="Arial" pitchFamily="34" charset="0"/>
                <a:ea typeface="黑体" pitchFamily="49" charset="-122"/>
                <a:cs typeface="Gill Sans"/>
                <a:sym typeface="Gill Sans"/>
              </a:rPr>
              <a:t>0</a:t>
            </a:r>
            <a:endParaRPr>
              <a:solidFill>
                <a:srgbClr val="FFFFFF"/>
              </a:solidFill>
              <a:uFill>
                <a:solidFill>
                  <a:srgbClr val="FFFFFF"/>
                </a:solidFill>
              </a:uFill>
              <a:latin typeface="Arial" pitchFamily="34" charset="0"/>
              <a:ea typeface="黑体" pitchFamily="49" charset="-122"/>
            </a:endParaRP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cs typeface="Gill Sans"/>
                <a:sym typeface="Gill Sans"/>
              </a:rPr>
              <a:t>均衡：即在该状态下所有参与者的策略互为最佳应对，任何个人都没有理性的动机来改变自己的策略，在拍卖中如何体现？</a:t>
            </a:r>
          </a:p>
        </p:txBody>
      </p:sp>
    </p:spTree>
    <p:extLst>
      <p:ext uri="{BB962C8B-B14F-4D97-AF65-F5344CB8AC3E}">
        <p14:creationId xmlns:p14="http://schemas.microsoft.com/office/powerpoint/2010/main" val="3001547221"/>
      </p:ext>
    </p:extLst>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pPr lvl="0">
              <a:defRPr sz="1800" b="0">
                <a:solidFill>
                  <a:srgbClr val="000000"/>
                </a:solidFill>
                <a:uFillTx/>
              </a:defRPr>
            </a:pPr>
            <a:r>
              <a:rPr sz="3263" dirty="0" err="1">
                <a:solidFill>
                  <a:srgbClr val="FFFFFF"/>
                </a:solidFill>
                <a:uFill>
                  <a:solidFill>
                    <a:srgbClr val="FFFFFF"/>
                  </a:solidFill>
                </a:uFill>
                <a:latin typeface="Arial" pitchFamily="34" charset="0"/>
                <a:ea typeface="黑体" pitchFamily="49" charset="-122"/>
              </a:rPr>
              <a:t>拍卖的形式</a:t>
            </a:r>
            <a:endParaRPr sz="3263" dirty="0">
              <a:solidFill>
                <a:srgbClr val="FFFFFF"/>
              </a:solidFill>
              <a:uFill>
                <a:solidFill>
                  <a:srgbClr val="FFFFFF"/>
                </a:solidFill>
              </a:uFill>
              <a:latin typeface="Arial" pitchFamily="34" charset="0"/>
              <a:ea typeface="黑体" pitchFamily="49" charset="-122"/>
            </a:endParaRPr>
          </a:p>
        </p:txBody>
      </p:sp>
      <p:sp>
        <p:nvSpPr>
          <p:cNvPr id="27" name="Shape 27"/>
          <p:cNvSpPr>
            <a:spLocks noGrp="1"/>
          </p:cNvSpPr>
          <p:nvPr>
            <p:ph idx="1"/>
          </p:nvPr>
        </p:nvSpPr>
        <p:spPr>
          <a:prstGeom prst="rect">
            <a:avLst/>
          </a:prstGeom>
        </p:spPr>
        <p:txBody>
          <a:bodyPr/>
          <a:lstStyle/>
          <a:p>
            <a:pPr lvl="0">
              <a:defRPr sz="1800">
                <a:solidFill>
                  <a:srgbClr val="000000"/>
                </a:solidFill>
                <a:uFillTx/>
              </a:defRPr>
            </a:pPr>
            <a:r>
              <a:rPr sz="2363">
                <a:solidFill>
                  <a:srgbClr val="FFFFFF"/>
                </a:solidFill>
                <a:uFill>
                  <a:solidFill>
                    <a:srgbClr val="FFFFFF"/>
                  </a:solidFill>
                </a:uFill>
                <a:latin typeface="Arial" pitchFamily="34" charset="0"/>
                <a:ea typeface="黑体" pitchFamily="49" charset="-122"/>
              </a:rPr>
              <a:t>在拍卖中，均衡是拍卖规则下的均衡，因此，拍卖规则或拍卖形式，对均衡的达成具有直接影响</a:t>
            </a:r>
          </a:p>
          <a:p>
            <a:pPr lvl="0">
              <a:defRPr sz="1800">
                <a:solidFill>
                  <a:srgbClr val="000000"/>
                </a:solidFill>
                <a:uFillTx/>
              </a:defRPr>
            </a:pPr>
            <a:r>
              <a:rPr sz="2363">
                <a:solidFill>
                  <a:srgbClr val="FFFFFF"/>
                </a:solidFill>
                <a:uFill>
                  <a:solidFill>
                    <a:srgbClr val="FFFFFF"/>
                  </a:solidFill>
                </a:uFill>
                <a:latin typeface="Arial" pitchFamily="34" charset="0"/>
                <a:ea typeface="黑体" pitchFamily="49" charset="-122"/>
              </a:rPr>
              <a:t>最简单的，单品拍卖，至少有以下形式</a:t>
            </a:r>
          </a:p>
        </p:txBody>
      </p:sp>
    </p:spTree>
    <p:extLst>
      <p:ext uri="{BB962C8B-B14F-4D97-AF65-F5344CB8AC3E}">
        <p14:creationId xmlns:p14="http://schemas.microsoft.com/office/powerpoint/2010/main" val="451179101"/>
      </p:ext>
    </p:extLst>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a:defRPr sz="1800" b="0">
                <a:solidFill>
                  <a:srgbClr val="000000"/>
                </a:solidFill>
                <a:uFillTx/>
              </a:defRPr>
            </a:pPr>
            <a:r>
              <a:rPr sz="3263" dirty="0" err="1">
                <a:solidFill>
                  <a:srgbClr val="FFFFFF"/>
                </a:solidFill>
                <a:uFill>
                  <a:solidFill>
                    <a:srgbClr val="FFFFFF"/>
                  </a:solidFill>
                </a:uFill>
                <a:latin typeface="Arial" pitchFamily="34" charset="0"/>
                <a:ea typeface="黑体" pitchFamily="49" charset="-122"/>
              </a:rPr>
              <a:t>拍卖的形式</a:t>
            </a:r>
            <a:endParaRPr sz="3263" dirty="0">
              <a:solidFill>
                <a:srgbClr val="FFFFFF"/>
              </a:solidFill>
              <a:uFill>
                <a:solidFill>
                  <a:srgbClr val="FFFFFF"/>
                </a:solidFill>
              </a:uFill>
              <a:latin typeface="Arial" pitchFamily="34" charset="0"/>
              <a:ea typeface="黑体" pitchFamily="49" charset="-122"/>
            </a:endParaRPr>
          </a:p>
        </p:txBody>
      </p:sp>
      <p:sp>
        <p:nvSpPr>
          <p:cNvPr id="2" name="内容占位符 1"/>
          <p:cNvSpPr>
            <a:spLocks noGrp="1"/>
          </p:cNvSpPr>
          <p:nvPr>
            <p:ph idx="1"/>
          </p:nvPr>
        </p:nvSpPr>
        <p:spPr/>
        <p:txBody>
          <a:bodyPr/>
          <a:lstStyle/>
          <a:p>
            <a:endParaRPr lang="zh-CN" altLang="en-US"/>
          </a:p>
        </p:txBody>
      </p:sp>
      <p:graphicFrame>
        <p:nvGraphicFramePr>
          <p:cNvPr id="30" name="Table 30"/>
          <p:cNvGraphicFramePr/>
          <p:nvPr>
            <p:extLst>
              <p:ext uri="{D42A27DB-BD31-4B8C-83A1-F6EECF244321}">
                <p14:modId xmlns:p14="http://schemas.microsoft.com/office/powerpoint/2010/main" val="2825895262"/>
              </p:ext>
            </p:extLst>
          </p:nvPr>
        </p:nvGraphicFramePr>
        <p:xfrm>
          <a:off x="264041" y="1212222"/>
          <a:ext cx="8615919" cy="3998214"/>
        </p:xfrm>
        <a:graphic>
          <a:graphicData uri="http://schemas.openxmlformats.org/drawingml/2006/table">
            <a:tbl>
              <a:tblPr firstRow="1" firstCol="1" bandRow="1"/>
              <a:tblGrid>
                <a:gridCol w="1440180">
                  <a:extLst>
                    <a:ext uri="{9D8B030D-6E8A-4147-A177-3AD203B41FA5}">
                      <a16:colId xmlns:a16="http://schemas.microsoft.com/office/drawing/2014/main" val="20000"/>
                    </a:ext>
                  </a:extLst>
                </a:gridCol>
                <a:gridCol w="1440180">
                  <a:extLst>
                    <a:ext uri="{9D8B030D-6E8A-4147-A177-3AD203B41FA5}">
                      <a16:colId xmlns:a16="http://schemas.microsoft.com/office/drawing/2014/main" val="20001"/>
                    </a:ext>
                  </a:extLst>
                </a:gridCol>
                <a:gridCol w="1440180">
                  <a:extLst>
                    <a:ext uri="{9D8B030D-6E8A-4147-A177-3AD203B41FA5}">
                      <a16:colId xmlns:a16="http://schemas.microsoft.com/office/drawing/2014/main" val="20002"/>
                    </a:ext>
                  </a:extLst>
                </a:gridCol>
                <a:gridCol w="1557120">
                  <a:extLst>
                    <a:ext uri="{9D8B030D-6E8A-4147-A177-3AD203B41FA5}">
                      <a16:colId xmlns:a16="http://schemas.microsoft.com/office/drawing/2014/main" val="20003"/>
                    </a:ext>
                  </a:extLst>
                </a:gridCol>
                <a:gridCol w="988652">
                  <a:extLst>
                    <a:ext uri="{9D8B030D-6E8A-4147-A177-3AD203B41FA5}">
                      <a16:colId xmlns:a16="http://schemas.microsoft.com/office/drawing/2014/main" val="20004"/>
                    </a:ext>
                  </a:extLst>
                </a:gridCol>
                <a:gridCol w="1749607">
                  <a:extLst>
                    <a:ext uri="{9D8B030D-6E8A-4147-A177-3AD203B41FA5}">
                      <a16:colId xmlns:a16="http://schemas.microsoft.com/office/drawing/2014/main" val="20005"/>
                    </a:ext>
                  </a:extLst>
                </a:gridCol>
              </a:tblGrid>
              <a:tr h="761238">
                <a:tc>
                  <a:txBody>
                    <a:bodyPr/>
                    <a:lstStyle/>
                    <a:p>
                      <a:pPr lvl="0" defTabSz="914400">
                        <a:defRPr sz="2600">
                          <a:uFillTx/>
                          <a:sym typeface="Helvetica Light"/>
                        </a:defRPr>
                      </a:pPr>
                      <a:endParaRPr sz="1500" baseline="0">
                        <a:latin typeface="Arial" pitchFamily="34" charset="0"/>
                        <a:ea typeface="黑体" pitchFamily="49" charset="-122"/>
                      </a:endParaRPr>
                    </a:p>
                  </a:txBody>
                  <a:tcPr marL="28575" marR="28575" marT="28575" marB="28575" anchor="ctr" horzOverflow="overflow"/>
                </a:tc>
                <a:tc>
                  <a:txBody>
                    <a:bodyPr/>
                    <a:lstStyle/>
                    <a:p>
                      <a:pPr lvl="0" defTabSz="914400">
                        <a:defRPr sz="1800" b="0">
                          <a:solidFill>
                            <a:srgbClr val="000000"/>
                          </a:solidFill>
                          <a:uFillTx/>
                        </a:defRPr>
                      </a:pPr>
                      <a:r>
                        <a:rPr sz="1500" b="1" baseline="0">
                          <a:solidFill>
                            <a:srgbClr val="FFFFFF"/>
                          </a:solidFill>
                          <a:latin typeface="Arial" pitchFamily="34" charset="0"/>
                          <a:ea typeface="黑体" pitchFamily="49" charset="-122"/>
                          <a:sym typeface="Helvetica Light"/>
                        </a:rPr>
                        <a:t>拍卖方式	</a:t>
                      </a:r>
                    </a:p>
                  </a:txBody>
                  <a:tcPr marL="28575" marR="28575" marT="28575" marB="28575" anchor="ctr" horzOverflow="overflow"/>
                </a:tc>
                <a:tc>
                  <a:txBody>
                    <a:bodyPr/>
                    <a:lstStyle/>
                    <a:p>
                      <a:pPr lvl="0" defTabSz="914400">
                        <a:defRPr sz="1800" b="0">
                          <a:solidFill>
                            <a:srgbClr val="000000"/>
                          </a:solidFill>
                          <a:uFillTx/>
                        </a:defRPr>
                      </a:pPr>
                      <a:r>
                        <a:rPr sz="1500" b="1" baseline="0">
                          <a:solidFill>
                            <a:srgbClr val="FFFFFF"/>
                          </a:solidFill>
                          <a:latin typeface="Arial" pitchFamily="34" charset="0"/>
                          <a:ea typeface="黑体" pitchFamily="49" charset="-122"/>
                          <a:sym typeface="Helvetica Light"/>
                        </a:rPr>
                        <a:t>成交规则</a:t>
                      </a:r>
                    </a:p>
                  </a:txBody>
                  <a:tcPr marL="28575" marR="28575" marT="28575" marB="28575" anchor="ctr" horzOverflow="overflow"/>
                </a:tc>
                <a:tc>
                  <a:txBody>
                    <a:bodyPr/>
                    <a:lstStyle/>
                    <a:p>
                      <a:pPr lvl="0" defTabSz="914400">
                        <a:defRPr sz="1800" b="0">
                          <a:solidFill>
                            <a:srgbClr val="000000"/>
                          </a:solidFill>
                          <a:uFillTx/>
                        </a:defRPr>
                      </a:pPr>
                      <a:r>
                        <a:rPr sz="1500" b="1" baseline="0">
                          <a:solidFill>
                            <a:srgbClr val="FFFFFF"/>
                          </a:solidFill>
                          <a:latin typeface="Arial" pitchFamily="34" charset="0"/>
                          <a:ea typeface="黑体" pitchFamily="49" charset="-122"/>
                          <a:sym typeface="Helvetica Light"/>
                        </a:rPr>
                        <a:t>支付价格</a:t>
                      </a:r>
                    </a:p>
                  </a:txBody>
                  <a:tcPr marL="28575" marR="28575" marT="28575" marB="28575" anchor="ctr" horzOverflow="overflow"/>
                </a:tc>
                <a:tc>
                  <a:txBody>
                    <a:bodyPr/>
                    <a:lstStyle/>
                    <a:p>
                      <a:pPr lvl="0" defTabSz="914400">
                        <a:defRPr sz="1800" b="0">
                          <a:solidFill>
                            <a:srgbClr val="000000"/>
                          </a:solidFill>
                          <a:uFillTx/>
                        </a:defRPr>
                      </a:pPr>
                      <a:r>
                        <a:rPr sz="1500" b="1" baseline="0">
                          <a:solidFill>
                            <a:srgbClr val="FFFFFF"/>
                          </a:solidFill>
                          <a:latin typeface="Arial" pitchFamily="34" charset="0"/>
                          <a:ea typeface="黑体" pitchFamily="49" charset="-122"/>
                          <a:sym typeface="Helvetica Light"/>
                        </a:rPr>
                        <a:t>是否知道他人出价</a:t>
                      </a:r>
                    </a:p>
                  </a:txBody>
                  <a:tcPr marL="28575" marR="28575" marT="28575" marB="28575" anchor="ctr" horzOverflow="overflow"/>
                </a:tc>
                <a:tc>
                  <a:txBody>
                    <a:bodyPr/>
                    <a:lstStyle/>
                    <a:p>
                      <a:pPr lvl="0" defTabSz="914400">
                        <a:defRPr sz="1800" b="0">
                          <a:solidFill>
                            <a:srgbClr val="000000"/>
                          </a:solidFill>
                          <a:uFillTx/>
                        </a:defRPr>
                      </a:pPr>
                      <a:r>
                        <a:rPr sz="1500" b="1" baseline="0">
                          <a:solidFill>
                            <a:srgbClr val="FFFFFF"/>
                          </a:solidFill>
                          <a:latin typeface="Arial" pitchFamily="34" charset="0"/>
                          <a:ea typeface="黑体" pitchFamily="49" charset="-122"/>
                          <a:sym typeface="Helvetica Light"/>
                        </a:rPr>
                        <a:t>应用场景</a:t>
                      </a:r>
                    </a:p>
                  </a:txBody>
                  <a:tcPr marL="28575" marR="28575" marT="28575" marB="28575" anchor="ctr" horzOverflow="overflow"/>
                </a:tc>
                <a:extLst>
                  <a:ext uri="{0D108BD9-81ED-4DB2-BD59-A6C34878D82A}">
                    <a16:rowId xmlns:a16="http://schemas.microsoft.com/office/drawing/2014/main" val="10000"/>
                  </a:ext>
                </a:extLst>
              </a:tr>
              <a:tr h="725805">
                <a:tc>
                  <a:txBody>
                    <a:bodyPr/>
                    <a:lstStyle/>
                    <a:p>
                      <a:pPr lvl="0" defTabSz="914400">
                        <a:defRPr sz="1800" b="0">
                          <a:solidFill>
                            <a:srgbClr val="000000"/>
                          </a:solidFill>
                          <a:uFillTx/>
                        </a:defRPr>
                      </a:pPr>
                      <a:r>
                        <a:rPr sz="1500" b="1" baseline="0">
                          <a:solidFill>
                            <a:srgbClr val="FFFFFF"/>
                          </a:solidFill>
                          <a:latin typeface="Arial" pitchFamily="34" charset="0"/>
                          <a:ea typeface="黑体" pitchFamily="49" charset="-122"/>
                          <a:sym typeface="Helvetica Light"/>
                        </a:rPr>
                        <a:t>英式拍卖</a:t>
                      </a: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dirty="0" err="1">
                          <a:solidFill>
                            <a:srgbClr val="FFFFFF"/>
                          </a:solidFill>
                          <a:uFillTx/>
                          <a:latin typeface="Arial" pitchFamily="34" charset="0"/>
                          <a:ea typeface="黑体" pitchFamily="49" charset="-122"/>
                          <a:cs typeface="+mn-cs"/>
                          <a:sym typeface="Helvetica Light"/>
                        </a:rPr>
                        <a:t>竞买者逐步加价，直到最后只有一个人投标</a:t>
                      </a:r>
                      <a:endParaRPr sz="1500" b="1" kern="1200" baseline="0" dirty="0">
                        <a:solidFill>
                          <a:srgbClr val="FFFFFF"/>
                        </a:solidFill>
                        <a:uFillTx/>
                        <a:latin typeface="Arial" pitchFamily="34" charset="0"/>
                        <a:ea typeface="黑体" pitchFamily="49" charset="-122"/>
                        <a:cs typeface="+mn-cs"/>
                        <a:sym typeface="Helvetica Light"/>
                      </a:endParaRP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dirty="0" err="1">
                          <a:solidFill>
                            <a:srgbClr val="FFFFFF"/>
                          </a:solidFill>
                          <a:uFillTx/>
                          <a:latin typeface="Arial" pitchFamily="34" charset="0"/>
                          <a:ea typeface="黑体" pitchFamily="49" charset="-122"/>
                          <a:cs typeface="+mn-cs"/>
                          <a:sym typeface="Helvetica Light"/>
                        </a:rPr>
                        <a:t>出价最高者得到拍卖品</a:t>
                      </a:r>
                      <a:endParaRPr sz="1500" b="1" kern="1200" baseline="0" dirty="0">
                        <a:solidFill>
                          <a:srgbClr val="FFFFFF"/>
                        </a:solidFill>
                        <a:uFillTx/>
                        <a:latin typeface="Arial" pitchFamily="34" charset="0"/>
                        <a:ea typeface="黑体" pitchFamily="49" charset="-122"/>
                        <a:cs typeface="+mn-cs"/>
                        <a:sym typeface="Helvetica Light"/>
                      </a:endParaRP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dirty="0" err="1">
                          <a:solidFill>
                            <a:srgbClr val="FFFFFF"/>
                          </a:solidFill>
                          <a:uFillTx/>
                          <a:latin typeface="Arial" pitchFamily="34" charset="0"/>
                          <a:ea typeface="黑体" pitchFamily="49" charset="-122"/>
                          <a:cs typeface="+mn-cs"/>
                          <a:sym typeface="Helvetica Light"/>
                        </a:rPr>
                        <a:t>最高的报价</a:t>
                      </a:r>
                      <a:endParaRPr sz="1500" b="1" kern="1200" baseline="0" dirty="0">
                        <a:solidFill>
                          <a:srgbClr val="FFFFFF"/>
                        </a:solidFill>
                        <a:uFillTx/>
                        <a:latin typeface="Arial" pitchFamily="34" charset="0"/>
                        <a:ea typeface="黑体" pitchFamily="49" charset="-122"/>
                        <a:cs typeface="+mn-cs"/>
                        <a:sym typeface="Helvetica Light"/>
                      </a:endParaRP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a:solidFill>
                            <a:srgbClr val="FFFFFF"/>
                          </a:solidFill>
                          <a:uFillTx/>
                          <a:latin typeface="Arial" pitchFamily="34" charset="0"/>
                          <a:ea typeface="黑体" pitchFamily="49" charset="-122"/>
                          <a:cs typeface="+mn-cs"/>
                          <a:sym typeface="Helvetica Light"/>
                        </a:rPr>
                        <a:t>是</a:t>
                      </a: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a:solidFill>
                            <a:srgbClr val="FFFFFF"/>
                          </a:solidFill>
                          <a:uFillTx/>
                          <a:latin typeface="Arial" pitchFamily="34" charset="0"/>
                          <a:ea typeface="黑体" pitchFamily="49" charset="-122"/>
                          <a:cs typeface="+mn-cs"/>
                          <a:sym typeface="Helvetica Light"/>
                        </a:rPr>
                        <a:t>古董和艺术品的拍卖</a:t>
                      </a:r>
                    </a:p>
                  </a:txBody>
                  <a:tcPr marL="28575" marR="28575" marT="28575" marB="28575" anchor="ctr" horzOverflow="overflow"/>
                </a:tc>
                <a:extLst>
                  <a:ext uri="{0D108BD9-81ED-4DB2-BD59-A6C34878D82A}">
                    <a16:rowId xmlns:a16="http://schemas.microsoft.com/office/drawing/2014/main" val="10001"/>
                  </a:ext>
                </a:extLst>
              </a:tr>
              <a:tr h="948690">
                <a:tc>
                  <a:txBody>
                    <a:bodyPr/>
                    <a:lstStyle/>
                    <a:p>
                      <a:pPr lvl="0" defTabSz="914400">
                        <a:defRPr sz="1800" b="0">
                          <a:solidFill>
                            <a:srgbClr val="000000"/>
                          </a:solidFill>
                          <a:uFillTx/>
                        </a:defRPr>
                      </a:pPr>
                      <a:r>
                        <a:rPr sz="1500" b="1" baseline="0">
                          <a:solidFill>
                            <a:srgbClr val="FFFFFF"/>
                          </a:solidFill>
                          <a:latin typeface="Arial" pitchFamily="34" charset="0"/>
                          <a:ea typeface="黑体" pitchFamily="49" charset="-122"/>
                          <a:sym typeface="Helvetica Light"/>
                        </a:rPr>
                        <a:t>荷兰式拍卖</a:t>
                      </a: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dirty="0" err="1">
                          <a:solidFill>
                            <a:srgbClr val="FFFFFF"/>
                          </a:solidFill>
                          <a:uFillTx/>
                          <a:latin typeface="Arial" pitchFamily="34" charset="0"/>
                          <a:ea typeface="黑体" pitchFamily="49" charset="-122"/>
                          <a:cs typeface="+mn-cs"/>
                          <a:sym typeface="Helvetica Light"/>
                        </a:rPr>
                        <a:t>出售者从一较高价格开始</a:t>
                      </a:r>
                      <a:r>
                        <a:rPr sz="1500" baseline="0" dirty="0" err="1">
                          <a:latin typeface="Arial" pitchFamily="34" charset="0"/>
                          <a:ea typeface="黑体" pitchFamily="49" charset="-122"/>
                          <a:sym typeface="Helvetica Light"/>
                        </a:rPr>
                        <a:t>，</a:t>
                      </a:r>
                      <a:r>
                        <a:rPr sz="1500" b="1" kern="1200" baseline="0" dirty="0" err="1">
                          <a:solidFill>
                            <a:srgbClr val="FFFFFF"/>
                          </a:solidFill>
                          <a:uFillTx/>
                          <a:latin typeface="Arial" pitchFamily="34" charset="0"/>
                          <a:ea typeface="黑体" pitchFamily="49" charset="-122"/>
                          <a:cs typeface="+mn-cs"/>
                          <a:sym typeface="Helvetica Light"/>
                        </a:rPr>
                        <a:t>逐步降价，直到有人愿意购买</a:t>
                      </a:r>
                      <a:endParaRPr sz="1500" b="1" kern="1200" baseline="0" dirty="0">
                        <a:solidFill>
                          <a:srgbClr val="FFFFFF"/>
                        </a:solidFill>
                        <a:uFillTx/>
                        <a:latin typeface="Arial" pitchFamily="34" charset="0"/>
                        <a:ea typeface="黑体" pitchFamily="49" charset="-122"/>
                        <a:cs typeface="+mn-cs"/>
                        <a:sym typeface="Helvetica Light"/>
                      </a:endParaRP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a:solidFill>
                            <a:srgbClr val="FFFFFF"/>
                          </a:solidFill>
                          <a:uFillTx/>
                          <a:latin typeface="Arial" pitchFamily="34" charset="0"/>
                          <a:ea typeface="黑体" pitchFamily="49" charset="-122"/>
                          <a:cs typeface="+mn-cs"/>
                          <a:sym typeface="Helvetica Light"/>
                        </a:rPr>
                        <a:t>出价最高者得到拍卖品</a:t>
                      </a: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dirty="0" err="1">
                          <a:solidFill>
                            <a:srgbClr val="FFFFFF"/>
                          </a:solidFill>
                          <a:uFillTx/>
                          <a:latin typeface="Arial" pitchFamily="34" charset="0"/>
                          <a:ea typeface="黑体" pitchFamily="49" charset="-122"/>
                          <a:cs typeface="+mn-cs"/>
                          <a:sym typeface="Helvetica Light"/>
                        </a:rPr>
                        <a:t>最高的出价</a:t>
                      </a:r>
                      <a:endParaRPr sz="1500" b="1" kern="1200" baseline="0" dirty="0">
                        <a:solidFill>
                          <a:srgbClr val="FFFFFF"/>
                        </a:solidFill>
                        <a:uFillTx/>
                        <a:latin typeface="Arial" pitchFamily="34" charset="0"/>
                        <a:ea typeface="黑体" pitchFamily="49" charset="-122"/>
                        <a:cs typeface="+mn-cs"/>
                        <a:sym typeface="Helvetica Light"/>
                      </a:endParaRP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dirty="0">
                          <a:solidFill>
                            <a:srgbClr val="FFFFFF"/>
                          </a:solidFill>
                          <a:uFillTx/>
                          <a:latin typeface="Arial" pitchFamily="34" charset="0"/>
                          <a:ea typeface="黑体" pitchFamily="49" charset="-122"/>
                          <a:cs typeface="+mn-cs"/>
                          <a:sym typeface="Helvetica Light"/>
                        </a:rPr>
                        <a:t>是</a:t>
                      </a: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dirty="0" err="1">
                          <a:solidFill>
                            <a:srgbClr val="FFFFFF"/>
                          </a:solidFill>
                          <a:uFillTx/>
                          <a:latin typeface="Arial" pitchFamily="34" charset="0"/>
                          <a:ea typeface="黑体" pitchFamily="49" charset="-122"/>
                          <a:cs typeface="+mn-cs"/>
                          <a:sym typeface="Helvetica Light"/>
                        </a:rPr>
                        <a:t>农产品的交易，如荷兰的鲜花</a:t>
                      </a:r>
                      <a:endParaRPr sz="1500" b="1" kern="1200" baseline="0" dirty="0">
                        <a:solidFill>
                          <a:srgbClr val="FFFFFF"/>
                        </a:solidFill>
                        <a:uFillTx/>
                        <a:latin typeface="Arial" pitchFamily="34" charset="0"/>
                        <a:ea typeface="黑体" pitchFamily="49" charset="-122"/>
                        <a:cs typeface="+mn-cs"/>
                        <a:sym typeface="Helvetica Light"/>
                      </a:endParaRPr>
                    </a:p>
                  </a:txBody>
                  <a:tcPr marL="28575" marR="28575" marT="28575" marB="28575" anchor="ctr" horzOverflow="overflow"/>
                </a:tc>
                <a:extLst>
                  <a:ext uri="{0D108BD9-81ED-4DB2-BD59-A6C34878D82A}">
                    <a16:rowId xmlns:a16="http://schemas.microsoft.com/office/drawing/2014/main" val="10002"/>
                  </a:ext>
                </a:extLst>
              </a:tr>
              <a:tr h="761238">
                <a:tc>
                  <a:txBody>
                    <a:bodyPr/>
                    <a:lstStyle/>
                    <a:p>
                      <a:pPr lvl="0" defTabSz="914400">
                        <a:defRPr sz="1800" b="0">
                          <a:solidFill>
                            <a:srgbClr val="000000"/>
                          </a:solidFill>
                          <a:uFillTx/>
                        </a:defRPr>
                      </a:pPr>
                      <a:r>
                        <a:rPr sz="1500" b="1" baseline="0" dirty="0" err="1">
                          <a:solidFill>
                            <a:srgbClr val="FFFFFF"/>
                          </a:solidFill>
                          <a:latin typeface="Arial" pitchFamily="34" charset="0"/>
                          <a:ea typeface="黑体" pitchFamily="49" charset="-122"/>
                          <a:sym typeface="Helvetica Light"/>
                        </a:rPr>
                        <a:t>首价密封拍卖</a:t>
                      </a:r>
                      <a:endParaRPr sz="1500" b="1" baseline="0" dirty="0">
                        <a:solidFill>
                          <a:srgbClr val="FFFFFF"/>
                        </a:solidFill>
                        <a:latin typeface="Arial" pitchFamily="34" charset="0"/>
                        <a:ea typeface="黑体" pitchFamily="49" charset="-122"/>
                        <a:sym typeface="Helvetica Light"/>
                      </a:endParaRPr>
                    </a:p>
                  </a:txBody>
                  <a:tcPr marL="28575" marR="28575" marT="28575" marB="28575" anchor="ctr" horzOverflow="overflow"/>
                </a:tc>
                <a:tc>
                  <a:txBody>
                    <a:bodyPr/>
                    <a:lstStyle/>
                    <a:p>
                      <a:pPr lvl="0" algn="just" defTabSz="914400">
                        <a:defRPr sz="1800">
                          <a:uFillTx/>
                        </a:defRPr>
                      </a:pPr>
                      <a:r>
                        <a:rPr sz="1500" b="1" kern="1200" baseline="0" dirty="0" err="1">
                          <a:solidFill>
                            <a:srgbClr val="FFFFFF"/>
                          </a:solidFill>
                          <a:uFillTx/>
                          <a:latin typeface="Arial" pitchFamily="34" charset="0"/>
                          <a:ea typeface="黑体" pitchFamily="49" charset="-122"/>
                          <a:cs typeface="+mn-cs"/>
                          <a:sym typeface="Helvetica Light"/>
                        </a:rPr>
                        <a:t>在某一个约定的时间同时公开所有投标人的报价</a:t>
                      </a:r>
                      <a:endParaRPr sz="1500" b="1" kern="1200" baseline="0" dirty="0">
                        <a:solidFill>
                          <a:srgbClr val="FFFFFF"/>
                        </a:solidFill>
                        <a:uFillTx/>
                        <a:latin typeface="Arial" pitchFamily="34" charset="0"/>
                        <a:ea typeface="黑体" pitchFamily="49" charset="-122"/>
                        <a:cs typeface="+mn-cs"/>
                        <a:sym typeface="Helvetica Light"/>
                      </a:endParaRP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dirty="0" err="1">
                          <a:solidFill>
                            <a:srgbClr val="FFFFFF"/>
                          </a:solidFill>
                          <a:uFillTx/>
                          <a:latin typeface="Arial" pitchFamily="34" charset="0"/>
                          <a:ea typeface="黑体" pitchFamily="49" charset="-122"/>
                          <a:cs typeface="+mn-cs"/>
                          <a:sym typeface="Helvetica Light"/>
                        </a:rPr>
                        <a:t>最高（竞买时）最低（竞卖时</a:t>
                      </a:r>
                      <a:r>
                        <a:rPr sz="1500" b="1" kern="1200" baseline="0" dirty="0">
                          <a:solidFill>
                            <a:srgbClr val="FFFFFF"/>
                          </a:solidFill>
                          <a:uFillTx/>
                          <a:latin typeface="Arial" pitchFamily="34" charset="0"/>
                          <a:ea typeface="黑体" pitchFamily="49" charset="-122"/>
                          <a:cs typeface="+mn-cs"/>
                          <a:sym typeface="Helvetica Light"/>
                        </a:rPr>
                        <a:t>）</a:t>
                      </a: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a:solidFill>
                            <a:srgbClr val="FFFFFF"/>
                          </a:solidFill>
                          <a:uFillTx/>
                          <a:latin typeface="Arial" pitchFamily="34" charset="0"/>
                          <a:ea typeface="黑体" pitchFamily="49" charset="-122"/>
                          <a:cs typeface="+mn-cs"/>
                          <a:sym typeface="Helvetica Light"/>
                        </a:rPr>
                        <a:t>最高的，或
最低的报价</a:t>
                      </a: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a:solidFill>
                            <a:srgbClr val="FFFFFF"/>
                          </a:solidFill>
                          <a:uFillTx/>
                          <a:latin typeface="Arial" pitchFamily="34" charset="0"/>
                          <a:ea typeface="黑体" pitchFamily="49" charset="-122"/>
                          <a:cs typeface="+mn-cs"/>
                          <a:sym typeface="Helvetica Light"/>
                        </a:rPr>
                        <a:t>否</a:t>
                      </a: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dirty="0" err="1">
                          <a:solidFill>
                            <a:srgbClr val="FFFFFF"/>
                          </a:solidFill>
                          <a:uFillTx/>
                          <a:latin typeface="Arial" pitchFamily="34" charset="0"/>
                          <a:ea typeface="黑体" pitchFamily="49" charset="-122"/>
                          <a:cs typeface="+mn-cs"/>
                          <a:sym typeface="Helvetica Light"/>
                        </a:rPr>
                        <a:t>招标</a:t>
                      </a:r>
                      <a:endParaRPr sz="1500" b="1" kern="1200" baseline="0" dirty="0">
                        <a:solidFill>
                          <a:srgbClr val="FFFFFF"/>
                        </a:solidFill>
                        <a:uFillTx/>
                        <a:latin typeface="Arial" pitchFamily="34" charset="0"/>
                        <a:ea typeface="黑体" pitchFamily="49" charset="-122"/>
                        <a:cs typeface="+mn-cs"/>
                        <a:sym typeface="Helvetica Light"/>
                      </a:endParaRPr>
                    </a:p>
                  </a:txBody>
                  <a:tcPr marL="28575" marR="28575" marT="28575" marB="28575" anchor="ctr" horzOverflow="overflow"/>
                </a:tc>
                <a:extLst>
                  <a:ext uri="{0D108BD9-81ED-4DB2-BD59-A6C34878D82A}">
                    <a16:rowId xmlns:a16="http://schemas.microsoft.com/office/drawing/2014/main" val="10003"/>
                  </a:ext>
                </a:extLst>
              </a:tr>
              <a:tr h="761238">
                <a:tc>
                  <a:txBody>
                    <a:bodyPr/>
                    <a:lstStyle/>
                    <a:p>
                      <a:pPr lvl="0" defTabSz="914400">
                        <a:defRPr sz="1800" b="0">
                          <a:solidFill>
                            <a:srgbClr val="000000"/>
                          </a:solidFill>
                          <a:uFillTx/>
                        </a:defRPr>
                      </a:pPr>
                      <a:r>
                        <a:rPr sz="1500" b="1" baseline="0" dirty="0" err="1">
                          <a:solidFill>
                            <a:srgbClr val="FFFFFF"/>
                          </a:solidFill>
                          <a:latin typeface="Arial" pitchFamily="34" charset="0"/>
                          <a:ea typeface="黑体" pitchFamily="49" charset="-122"/>
                          <a:sym typeface="Helvetica Light"/>
                        </a:rPr>
                        <a:t>次价密封拍卖</a:t>
                      </a:r>
                      <a:endParaRPr sz="1500" b="1" baseline="0" dirty="0">
                        <a:solidFill>
                          <a:srgbClr val="FFFFFF"/>
                        </a:solidFill>
                        <a:latin typeface="Arial" pitchFamily="34" charset="0"/>
                        <a:ea typeface="黑体" pitchFamily="49" charset="-122"/>
                        <a:sym typeface="Helvetica Light"/>
                      </a:endParaRPr>
                    </a:p>
                  </a:txBody>
                  <a:tcPr marL="28575" marR="28575" marT="28575" marB="28575" anchor="ctr" horzOverflow="overflow"/>
                </a:tc>
                <a:tc>
                  <a:txBody>
                    <a:bodyPr/>
                    <a:lstStyle/>
                    <a:p>
                      <a:pPr lvl="0" algn="just" defTabSz="9144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uFillTx/>
                        </a:defRPr>
                      </a:pPr>
                      <a:r>
                        <a:rPr sz="1500" b="1" kern="1200" baseline="0" dirty="0" err="1">
                          <a:solidFill>
                            <a:srgbClr val="FFFFFF"/>
                          </a:solidFill>
                          <a:uFillTx/>
                          <a:latin typeface="Arial" pitchFamily="34" charset="0"/>
                          <a:ea typeface="黑体" pitchFamily="49" charset="-122"/>
                          <a:cs typeface="+mn-cs"/>
                          <a:sym typeface="Helvetica Light"/>
                        </a:rPr>
                        <a:t>在某一个约定的时间同时公开所有投标人的报价</a:t>
                      </a:r>
                      <a:endParaRPr sz="1500" b="1" kern="1200" baseline="0" dirty="0">
                        <a:solidFill>
                          <a:srgbClr val="FFFFFF"/>
                        </a:solidFill>
                        <a:uFillTx/>
                        <a:latin typeface="Arial" pitchFamily="34" charset="0"/>
                        <a:ea typeface="黑体" pitchFamily="49" charset="-122"/>
                        <a:cs typeface="+mn-cs"/>
                        <a:sym typeface="Helvetica Light"/>
                      </a:endParaRP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a:solidFill>
                            <a:srgbClr val="FFFFFF"/>
                          </a:solidFill>
                          <a:uFillTx/>
                          <a:latin typeface="Arial" pitchFamily="34" charset="0"/>
                          <a:ea typeface="黑体" pitchFamily="49" charset="-122"/>
                          <a:cs typeface="+mn-cs"/>
                          <a:sym typeface="Helvetica Light"/>
                        </a:rPr>
                        <a:t>最高（竞买时）最低（竞卖时）</a:t>
                      </a: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a:solidFill>
                            <a:srgbClr val="FFFFFF"/>
                          </a:solidFill>
                          <a:uFillTx/>
                          <a:latin typeface="Arial" pitchFamily="34" charset="0"/>
                          <a:ea typeface="黑体" pitchFamily="49" charset="-122"/>
                          <a:cs typeface="+mn-cs"/>
                          <a:sym typeface="Helvetica Light"/>
                        </a:rPr>
                        <a:t>最高的，或
最低的报价</a:t>
                      </a: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a:solidFill>
                            <a:srgbClr val="FFFFFF"/>
                          </a:solidFill>
                          <a:uFillTx/>
                          <a:latin typeface="Arial" pitchFamily="34" charset="0"/>
                          <a:ea typeface="黑体" pitchFamily="49" charset="-122"/>
                          <a:cs typeface="+mn-cs"/>
                          <a:sym typeface="Helvetica Light"/>
                        </a:rPr>
                        <a:t>否</a:t>
                      </a:r>
                    </a:p>
                  </a:txBody>
                  <a:tcPr marL="28575" marR="28575" marT="28575" marB="28575" anchor="ctr" horzOverflow="overflow"/>
                </a:tc>
                <a:tc>
                  <a:txBody>
                    <a:bodyPr/>
                    <a:lstStyle/>
                    <a:p>
                      <a:pPr marL="0" lvl="0" algn="l" defTabSz="914400" rtl="0" eaLnBrk="1" latinLnBrk="0" hangingPunct="1">
                        <a:defRPr sz="1800" b="0">
                          <a:solidFill>
                            <a:srgbClr val="000000"/>
                          </a:solidFill>
                          <a:uFillTx/>
                        </a:defRPr>
                      </a:pPr>
                      <a:r>
                        <a:rPr sz="1500" b="1" kern="1200" baseline="0" dirty="0" err="1">
                          <a:solidFill>
                            <a:srgbClr val="FFFFFF"/>
                          </a:solidFill>
                          <a:uFillTx/>
                          <a:latin typeface="Arial" pitchFamily="34" charset="0"/>
                          <a:ea typeface="黑体" pitchFamily="49" charset="-122"/>
                          <a:cs typeface="+mn-cs"/>
                          <a:sym typeface="Helvetica Light"/>
                        </a:rPr>
                        <a:t>互联网门户或搜索引擎公司出售网页上的广告位</a:t>
                      </a:r>
                      <a:endParaRPr sz="1500" b="1" kern="1200" baseline="0" dirty="0">
                        <a:solidFill>
                          <a:srgbClr val="FFFFFF"/>
                        </a:solidFill>
                        <a:uFillTx/>
                        <a:latin typeface="Arial" pitchFamily="34" charset="0"/>
                        <a:ea typeface="黑体" pitchFamily="49" charset="-122"/>
                        <a:cs typeface="+mn-cs"/>
                        <a:sym typeface="Helvetica Light"/>
                      </a:endParaRPr>
                    </a:p>
                  </a:txBody>
                  <a:tcPr marL="28575" marR="28575" marT="28575" marB="28575"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69881550"/>
      </p:ext>
    </p:extLst>
  </p:cSld>
  <p:clrMapOvr>
    <a:masterClrMapping/>
  </p:clrMapOvr>
  <p:transition spd="med">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prstGeom prst="rect">
            <a:avLst/>
          </a:prstGeom>
        </p:spPr>
        <p:txBody>
          <a:bodyPr/>
          <a:lstStyle/>
          <a:p>
            <a:pPr lvl="0">
              <a:defRPr sz="1800" b="0">
                <a:solidFill>
                  <a:srgbClr val="000000"/>
                </a:solidFill>
                <a:uFillTx/>
              </a:defRPr>
            </a:pPr>
            <a:r>
              <a:rPr sz="3263" dirty="0" err="1">
                <a:solidFill>
                  <a:srgbClr val="FFFFFF"/>
                </a:solidFill>
                <a:uFill>
                  <a:solidFill>
                    <a:srgbClr val="FFFFFF"/>
                  </a:solidFill>
                </a:uFill>
                <a:latin typeface="Arial" pitchFamily="34" charset="0"/>
                <a:ea typeface="黑体" pitchFamily="49" charset="-122"/>
              </a:rPr>
              <a:t>拍卖规则要点</a:t>
            </a:r>
            <a:endParaRPr sz="3263" dirty="0">
              <a:solidFill>
                <a:srgbClr val="FFFFFF"/>
              </a:solidFill>
              <a:uFill>
                <a:solidFill>
                  <a:srgbClr val="FFFFFF"/>
                </a:solidFill>
              </a:uFill>
              <a:latin typeface="Arial" pitchFamily="34" charset="0"/>
              <a:ea typeface="黑体" pitchFamily="49" charset="-122"/>
            </a:endParaRPr>
          </a:p>
        </p:txBody>
      </p:sp>
      <p:sp>
        <p:nvSpPr>
          <p:cNvPr id="33" name="Shape 33"/>
          <p:cNvSpPr>
            <a:spLocks noGrp="1"/>
          </p:cNvSpPr>
          <p:nvPr>
            <p:ph idx="1"/>
          </p:nvPr>
        </p:nvSpPr>
        <p:spPr>
          <a:prstGeom prst="rect">
            <a:avLst/>
          </a:prstGeom>
        </p:spPr>
        <p:txBody>
          <a:bodyPr/>
          <a:lstStyle/>
          <a:p>
            <a:pPr lvl="0">
              <a:defRPr sz="1800">
                <a:solidFill>
                  <a:srgbClr val="000000"/>
                </a:solidFill>
                <a:uFillTx/>
              </a:defRPr>
            </a:pPr>
            <a:r>
              <a:rPr sz="2363">
                <a:solidFill>
                  <a:srgbClr val="FFFFFF"/>
                </a:solidFill>
                <a:uFill>
                  <a:solidFill>
                    <a:srgbClr val="FFFFFF"/>
                  </a:solidFill>
                </a:uFill>
                <a:latin typeface="Arial" pitchFamily="34" charset="0"/>
                <a:ea typeface="黑体" pitchFamily="49" charset="-122"/>
              </a:rPr>
              <a:t>成交规则，谁获得拍品？</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 通常都是最高或最低报价者</a:t>
            </a:r>
          </a:p>
          <a:p>
            <a:pPr lvl="0">
              <a:defRPr sz="1800">
                <a:solidFill>
                  <a:srgbClr val="000000"/>
                </a:solidFill>
                <a:uFillTx/>
              </a:defRPr>
            </a:pPr>
            <a:r>
              <a:rPr sz="2363">
                <a:solidFill>
                  <a:srgbClr val="FFFFFF"/>
                </a:solidFill>
                <a:uFill>
                  <a:solidFill>
                    <a:srgbClr val="FFFFFF"/>
                  </a:solidFill>
                </a:uFill>
                <a:latin typeface="Arial" pitchFamily="34" charset="0"/>
                <a:ea typeface="黑体" pitchFamily="49" charset="-122"/>
              </a:rPr>
              <a:t>支付价格，首价或次价</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“次价”规则的引入，对竞拍者的出价策略是有影响的</a:t>
            </a:r>
          </a:p>
          <a:p>
            <a:pPr lvl="0">
              <a:defRPr sz="1800">
                <a:solidFill>
                  <a:srgbClr val="000000"/>
                </a:solidFill>
                <a:uFillTx/>
              </a:defRPr>
            </a:pPr>
            <a:r>
              <a:rPr sz="2363">
                <a:solidFill>
                  <a:srgbClr val="FFFFFF"/>
                </a:solidFill>
                <a:uFill>
                  <a:solidFill>
                    <a:srgbClr val="FFFFFF"/>
                  </a:solidFill>
                </a:uFill>
                <a:latin typeface="Arial" pitchFamily="34" charset="0"/>
                <a:ea typeface="黑体" pitchFamily="49" charset="-122"/>
              </a:rPr>
              <a:t>是否知道他人出价</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密封拍卖是不知道的，需要竞价者自己做出独立判断，且是否竞得，只有一次机会</a:t>
            </a:r>
          </a:p>
          <a:p>
            <a:pPr lvl="1">
              <a:defRPr sz="1800">
                <a:solidFill>
                  <a:srgbClr val="000000"/>
                </a:solidFill>
                <a:uFillTx/>
              </a:defRPr>
            </a:pPr>
            <a:r>
              <a:rPr>
                <a:solidFill>
                  <a:srgbClr val="FFFFFF"/>
                </a:solidFill>
                <a:uFill>
                  <a:solidFill>
                    <a:srgbClr val="FFFFFF"/>
                  </a:solidFill>
                </a:uFill>
                <a:latin typeface="Arial" pitchFamily="34" charset="0"/>
                <a:ea typeface="黑体" pitchFamily="49" charset="-122"/>
              </a:rPr>
              <a:t>非密封拍卖，知道他人的出价，且会受到他人出价的影响</a:t>
            </a:r>
          </a:p>
        </p:txBody>
      </p:sp>
    </p:spTree>
    <p:extLst>
      <p:ext uri="{BB962C8B-B14F-4D97-AF65-F5344CB8AC3E}">
        <p14:creationId xmlns:p14="http://schemas.microsoft.com/office/powerpoint/2010/main" val="3192407527"/>
      </p:ext>
    </p:extLst>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p:cNvSpPr>
          <p:nvPr>
            <p:ph idx="1"/>
          </p:nvPr>
        </p:nvSpPr>
        <p:spPr>
          <a:prstGeom prst="rect">
            <a:avLst/>
          </a:prstGeom>
        </p:spPr>
        <p:txBody>
          <a:bodyPr/>
          <a:lstStyle/>
          <a:p>
            <a:pPr lvl="0">
              <a:defRPr sz="1800">
                <a:solidFill>
                  <a:srgbClr val="000000"/>
                </a:solidFill>
                <a:uFillTx/>
              </a:defRPr>
            </a:pPr>
            <a:r>
              <a:rPr sz="2363" dirty="0" err="1">
                <a:solidFill>
                  <a:srgbClr val="FFFFFF"/>
                </a:solidFill>
                <a:uFill>
                  <a:solidFill>
                    <a:srgbClr val="FFFFFF"/>
                  </a:solidFill>
                </a:uFill>
                <a:latin typeface="Arial" pitchFamily="34" charset="0"/>
                <a:ea typeface="黑体" pitchFamily="49" charset="-122"/>
              </a:rPr>
              <a:t>日常生活中，拍卖是随时发生的现象，对于我们理解博弈论的应用，是一个难得的典型的情境</a:t>
            </a:r>
            <a:endParaRPr sz="2363" dirty="0">
              <a:solidFill>
                <a:srgbClr val="FFFFFF"/>
              </a:solidFill>
              <a:uFill>
                <a:solidFill>
                  <a:srgbClr val="FFFFFF"/>
                </a:solidFill>
              </a:uFill>
              <a:latin typeface="Arial" pitchFamily="34" charset="0"/>
              <a:ea typeface="黑体" pitchFamily="49" charset="-122"/>
            </a:endParaRPr>
          </a:p>
          <a:p>
            <a:pPr lvl="0">
              <a:defRPr sz="1800">
                <a:solidFill>
                  <a:srgbClr val="000000"/>
                </a:solidFill>
                <a:uFillTx/>
              </a:defRPr>
            </a:pPr>
            <a:r>
              <a:rPr sz="2363" dirty="0" err="1">
                <a:solidFill>
                  <a:srgbClr val="FFFFFF"/>
                </a:solidFill>
                <a:uFill>
                  <a:solidFill>
                    <a:srgbClr val="FFFFFF"/>
                  </a:solidFill>
                </a:uFill>
                <a:latin typeface="Arial" pitchFamily="34" charset="0"/>
                <a:ea typeface="黑体" pitchFamily="49" charset="-122"/>
              </a:rPr>
              <a:t>拍卖的形式多种多样，简单的、典型的拍卖，从出价方式来看，有增价、降价、密封，三种形式；从支付方式，有首价和次价两种方式</a:t>
            </a:r>
            <a:endParaRPr sz="2363" dirty="0">
              <a:solidFill>
                <a:srgbClr val="FFFFFF"/>
              </a:solidFill>
              <a:uFill>
                <a:solidFill>
                  <a:srgbClr val="FFFFFF"/>
                </a:solidFill>
              </a:uFill>
              <a:latin typeface="Arial" pitchFamily="34" charset="0"/>
              <a:ea typeface="黑体" pitchFamily="49" charset="-122"/>
            </a:endParaRPr>
          </a:p>
          <a:p>
            <a:pPr lvl="0">
              <a:defRPr sz="1800">
                <a:solidFill>
                  <a:srgbClr val="000000"/>
                </a:solidFill>
                <a:uFillTx/>
              </a:defRPr>
            </a:pPr>
            <a:r>
              <a:rPr sz="2363" dirty="0" err="1">
                <a:solidFill>
                  <a:srgbClr val="FFFFFF"/>
                </a:solidFill>
                <a:uFill>
                  <a:solidFill>
                    <a:srgbClr val="FFFFFF"/>
                  </a:solidFill>
                </a:uFill>
                <a:latin typeface="Arial" pitchFamily="34" charset="0"/>
                <a:ea typeface="黑体" pitchFamily="49" charset="-122"/>
              </a:rPr>
              <a:t>不同的拍品，适用于不同的拍卖方式</a:t>
            </a:r>
            <a:endParaRPr sz="2363" dirty="0">
              <a:solidFill>
                <a:srgbClr val="FFFFFF"/>
              </a:solidFill>
              <a:uFill>
                <a:solidFill>
                  <a:srgbClr val="FFFFFF"/>
                </a:solidFill>
              </a:uFill>
              <a:latin typeface="Arial" pitchFamily="34" charset="0"/>
              <a:ea typeface="黑体" pitchFamily="49" charset="-122"/>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715376472"/>
      </p:ext>
    </p:extLst>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p:txBody>
          <a:bodyPr/>
          <a:lstStyle/>
          <a:p>
            <a:r>
              <a:rPr lang="zh-CN" altLang="en-US" smtClean="0">
                <a:latin typeface="黑体" pitchFamily="49" charset="-122"/>
                <a:ea typeface="黑体" pitchFamily="49" charset="-122"/>
              </a:rPr>
              <a:t>拍卖中的博弈与占优策略</a:t>
            </a:r>
          </a:p>
        </p:txBody>
      </p:sp>
    </p:spTree>
    <p:extLst>
      <p:ext uri="{BB962C8B-B14F-4D97-AF65-F5344CB8AC3E}">
        <p14:creationId xmlns:p14="http://schemas.microsoft.com/office/powerpoint/2010/main" val="3056951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395288" y="357188"/>
            <a:ext cx="4464744" cy="1296591"/>
          </a:xfrm>
        </p:spPr>
        <p:txBody>
          <a:bodyPr/>
          <a:lstStyle/>
          <a:p>
            <a:r>
              <a:rPr lang="zh-CN" altLang="en-US" sz="4000" dirty="0" smtClean="0">
                <a:latin typeface="Arial" pitchFamily="34" charset="0"/>
                <a:ea typeface="黑体" pitchFamily="49" charset="-122"/>
              </a:rPr>
              <a:t>网络结构上的博弈</a:t>
            </a:r>
          </a:p>
        </p:txBody>
      </p:sp>
      <p:sp>
        <p:nvSpPr>
          <p:cNvPr id="15362" name="内容占位符 2"/>
          <p:cNvSpPr>
            <a:spLocks noGrp="1"/>
          </p:cNvSpPr>
          <p:nvPr>
            <p:ph idx="1"/>
          </p:nvPr>
        </p:nvSpPr>
        <p:spPr>
          <a:xfrm>
            <a:off x="179512" y="1869803"/>
            <a:ext cx="4897238" cy="2574155"/>
          </a:xfrm>
        </p:spPr>
        <p:txBody>
          <a:bodyPr/>
          <a:lstStyle/>
          <a:p>
            <a:r>
              <a:rPr lang="zh-CN" altLang="en-US" sz="2800" dirty="0" smtClean="0">
                <a:latin typeface="Arial" pitchFamily="34" charset="0"/>
                <a:ea typeface="黑体" pitchFamily="49" charset="-122"/>
              </a:rPr>
              <a:t>公路交通网</a:t>
            </a:r>
            <a:endParaRPr lang="en-US" altLang="zh-CN" sz="2800" dirty="0" smtClean="0">
              <a:latin typeface="Arial" pitchFamily="34" charset="0"/>
              <a:ea typeface="黑体" pitchFamily="49" charset="-122"/>
            </a:endParaRPr>
          </a:p>
          <a:p>
            <a:r>
              <a:rPr lang="zh-CN" altLang="en-US" sz="2800" dirty="0" smtClean="0">
                <a:latin typeface="Arial" pitchFamily="34" charset="0"/>
                <a:ea typeface="黑体" pitchFamily="49" charset="-122"/>
              </a:rPr>
              <a:t>十一长假，是否出门？走哪条路线？</a:t>
            </a:r>
            <a:endParaRPr lang="en-US" altLang="zh-CN" sz="2800" dirty="0" smtClean="0">
              <a:latin typeface="Arial" pitchFamily="34" charset="0"/>
              <a:ea typeface="黑体" pitchFamily="49" charset="-122"/>
            </a:endParaRPr>
          </a:p>
          <a:p>
            <a:r>
              <a:rPr lang="zh-CN" altLang="en-US" sz="2800" dirty="0" smtClean="0">
                <a:latin typeface="Arial" pitchFamily="34" charset="0"/>
                <a:ea typeface="黑体" pitchFamily="49" charset="-122"/>
              </a:rPr>
              <a:t>有意无意中，你会想：别人会怎么样？</a:t>
            </a:r>
            <a:endParaRPr lang="en-US" altLang="zh-CN" sz="2800" dirty="0" smtClean="0">
              <a:latin typeface="Arial" pitchFamily="34" charset="0"/>
              <a:ea typeface="黑体" pitchFamily="49" charset="-122"/>
            </a:endParaRPr>
          </a:p>
        </p:txBody>
      </p:sp>
      <p:pic>
        <p:nvPicPr>
          <p:cNvPr id="15363" name="图片 3" descr="DSCN1119.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0"/>
            <a:ext cx="392392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idx="4294967295"/>
          </p:nvPr>
        </p:nvSpPr>
        <p:spPr>
          <a:xfrm>
            <a:off x="457200" y="205979"/>
            <a:ext cx="8229600" cy="691753"/>
          </a:xfrm>
        </p:spPr>
        <p:txBody>
          <a:bodyPr/>
          <a:lstStyle/>
          <a:p>
            <a:r>
              <a:rPr kumimoji="0" lang="zh-CN" altLang="en-US" smtClean="0">
                <a:solidFill>
                  <a:schemeClr val="bg1"/>
                </a:solidFill>
                <a:latin typeface="Arial" pitchFamily="34" charset="0"/>
                <a:ea typeface="黑体" pitchFamily="49" charset="-122"/>
              </a:rPr>
              <a:t>报价密封拍卖的两种基本形式</a:t>
            </a:r>
            <a:endParaRPr kumimoji="0" lang="en-US" altLang="en-US" smtClean="0">
              <a:solidFill>
                <a:schemeClr val="bg1"/>
              </a:solidFill>
              <a:latin typeface="Arial" pitchFamily="34" charset="0"/>
              <a:ea typeface="黑体" pitchFamily="49" charset="-122"/>
            </a:endParaRPr>
          </a:p>
        </p:txBody>
      </p:sp>
      <p:sp>
        <p:nvSpPr>
          <p:cNvPr id="15362" name="Rectangle 3"/>
          <p:cNvSpPr>
            <a:spLocks noGrp="1"/>
          </p:cNvSpPr>
          <p:nvPr>
            <p:ph type="body" idx="4294967295"/>
          </p:nvPr>
        </p:nvSpPr>
        <p:spPr>
          <a:xfrm>
            <a:off x="250825" y="1059657"/>
            <a:ext cx="4176713" cy="1188244"/>
          </a:xfrm>
          <a:solidFill>
            <a:srgbClr val="0000FF"/>
          </a:solidFill>
        </p:spPr>
        <p:txBody>
          <a:bodyPr/>
          <a:lstStyle/>
          <a:p>
            <a:r>
              <a:rPr kumimoji="0" lang="zh-CN" altLang="en-US" sz="2400" dirty="0" smtClean="0">
                <a:solidFill>
                  <a:schemeClr val="bg1"/>
                </a:solidFill>
                <a:latin typeface="Arial" pitchFamily="34" charset="0"/>
                <a:ea typeface="黑体" pitchFamily="49" charset="-122"/>
              </a:rPr>
              <a:t>首价密封拍卖</a:t>
            </a:r>
            <a:r>
              <a:rPr kumimoji="0" lang="en-US" altLang="zh-CN" sz="2400" dirty="0" smtClean="0">
                <a:solidFill>
                  <a:schemeClr val="bg1"/>
                </a:solidFill>
                <a:latin typeface="Arial" pitchFamily="34" charset="0"/>
                <a:ea typeface="黑体" pitchFamily="49" charset="-122"/>
              </a:rPr>
              <a:t>(FPA)</a:t>
            </a:r>
          </a:p>
          <a:p>
            <a:pPr lvl="1"/>
            <a:r>
              <a:rPr kumimoji="0" lang="zh-CN" altLang="en-US" sz="2000" dirty="0" smtClean="0">
                <a:solidFill>
                  <a:schemeClr val="bg1"/>
                </a:solidFill>
                <a:latin typeface="Arial" pitchFamily="34" charset="0"/>
                <a:ea typeface="黑体" pitchFamily="49" charset="-122"/>
              </a:rPr>
              <a:t>最高报价者得到交易权</a:t>
            </a:r>
            <a:endParaRPr kumimoji="0" lang="en-US" altLang="zh-CN" sz="2000" dirty="0" smtClean="0">
              <a:solidFill>
                <a:schemeClr val="bg1"/>
              </a:solidFill>
              <a:latin typeface="Arial" pitchFamily="34" charset="0"/>
              <a:ea typeface="黑体" pitchFamily="49" charset="-122"/>
            </a:endParaRPr>
          </a:p>
          <a:p>
            <a:pPr lvl="1"/>
            <a:r>
              <a:rPr kumimoji="0" lang="zh-CN" altLang="en-US" sz="2000" dirty="0" smtClean="0">
                <a:solidFill>
                  <a:schemeClr val="bg1"/>
                </a:solidFill>
                <a:latin typeface="Arial" pitchFamily="34" charset="0"/>
                <a:ea typeface="黑体" pitchFamily="49" charset="-122"/>
              </a:rPr>
              <a:t>支付最高报价</a:t>
            </a:r>
            <a:endParaRPr kumimoji="0" lang="en-US" altLang="zh-CN" sz="2000" dirty="0" smtClean="0">
              <a:solidFill>
                <a:schemeClr val="bg1"/>
              </a:solidFill>
              <a:latin typeface="Arial" pitchFamily="34" charset="0"/>
              <a:ea typeface="黑体" pitchFamily="49" charset="-122"/>
            </a:endParaRPr>
          </a:p>
        </p:txBody>
      </p:sp>
      <p:sp>
        <p:nvSpPr>
          <p:cNvPr id="15363" name="文本框 1"/>
          <p:cNvSpPr txBox="1">
            <a:spLocks noChangeArrowheads="1"/>
          </p:cNvSpPr>
          <p:nvPr/>
        </p:nvSpPr>
        <p:spPr bwMode="auto">
          <a:xfrm>
            <a:off x="261938" y="-14287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endParaRPr lang="zh-CN" altLang="en-US" sz="1800" b="1">
              <a:ea typeface="黑体" pitchFamily="49" charset="-122"/>
            </a:endParaRPr>
          </a:p>
        </p:txBody>
      </p:sp>
      <p:sp>
        <p:nvSpPr>
          <p:cNvPr id="15364" name="文本框 1"/>
          <p:cNvSpPr txBox="1">
            <a:spLocks noChangeArrowheads="1"/>
          </p:cNvSpPr>
          <p:nvPr/>
        </p:nvSpPr>
        <p:spPr bwMode="auto">
          <a:xfrm>
            <a:off x="250826" y="2283718"/>
            <a:ext cx="856932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buFont typeface="Arial" pitchFamily="34" charset="0"/>
              <a:buChar char="•"/>
            </a:pPr>
            <a:r>
              <a:rPr kumimoji="0" lang="zh-CN" altLang="en-US" sz="2800" dirty="0">
                <a:solidFill>
                  <a:schemeClr val="bg1"/>
                </a:solidFill>
                <a:ea typeface="黑体" pitchFamily="49" charset="-122"/>
              </a:rPr>
              <a:t>作为一种博弈</a:t>
            </a:r>
            <a:endParaRPr kumimoji="0" lang="en-US" altLang="zh-CN" sz="2800" dirty="0">
              <a:solidFill>
                <a:schemeClr val="bg1"/>
              </a:solidFill>
              <a:ea typeface="黑体" pitchFamily="49" charset="-122"/>
            </a:endParaRPr>
          </a:p>
          <a:p>
            <a:pPr lvl="1">
              <a:buFont typeface="Arial" pitchFamily="34" charset="0"/>
              <a:buChar char="•"/>
            </a:pPr>
            <a:r>
              <a:rPr kumimoji="0" lang="zh-CN" altLang="en-US" dirty="0">
                <a:solidFill>
                  <a:schemeClr val="bg1"/>
                </a:solidFill>
                <a:ea typeface="黑体" pitchFamily="49" charset="-122"/>
              </a:rPr>
              <a:t>参与人：参加拍卖的人</a:t>
            </a:r>
            <a:endParaRPr kumimoji="0" lang="en-US" altLang="zh-CN" dirty="0">
              <a:solidFill>
                <a:schemeClr val="bg1"/>
              </a:solidFill>
              <a:ea typeface="黑体" pitchFamily="49" charset="-122"/>
            </a:endParaRPr>
          </a:p>
          <a:p>
            <a:pPr lvl="1">
              <a:buFont typeface="Arial" pitchFamily="34" charset="0"/>
              <a:buChar char="•"/>
            </a:pPr>
            <a:r>
              <a:rPr kumimoji="0" lang="zh-CN" altLang="en-US" dirty="0">
                <a:solidFill>
                  <a:schemeClr val="bg1"/>
                </a:solidFill>
                <a:ea typeface="黑体" pitchFamily="49" charset="-122"/>
              </a:rPr>
              <a:t>策略：出价</a:t>
            </a:r>
            <a:endParaRPr kumimoji="0" lang="en-US" altLang="zh-CN" dirty="0">
              <a:solidFill>
                <a:schemeClr val="bg1"/>
              </a:solidFill>
              <a:ea typeface="黑体" pitchFamily="49" charset="-122"/>
            </a:endParaRPr>
          </a:p>
          <a:p>
            <a:pPr lvl="1">
              <a:buFont typeface="Arial" pitchFamily="34" charset="0"/>
              <a:buChar char="•"/>
            </a:pPr>
            <a:r>
              <a:rPr kumimoji="0" lang="zh-CN" altLang="en-US" dirty="0">
                <a:solidFill>
                  <a:schemeClr val="bg1"/>
                </a:solidFill>
                <a:ea typeface="黑体" pitchFamily="49" charset="-122"/>
              </a:rPr>
              <a:t>回报：对物品的估值−支付价格，或者</a:t>
            </a:r>
            <a:r>
              <a:rPr kumimoji="0" lang="en-US" altLang="zh-CN" dirty="0">
                <a:solidFill>
                  <a:schemeClr val="bg1"/>
                </a:solidFill>
                <a:ea typeface="黑体" pitchFamily="49" charset="-122"/>
              </a:rPr>
              <a:t>0</a:t>
            </a:r>
            <a:r>
              <a:rPr kumimoji="0" lang="zh-CN" altLang="en-US" dirty="0">
                <a:solidFill>
                  <a:schemeClr val="bg1"/>
                </a:solidFill>
                <a:ea typeface="黑体" pitchFamily="49" charset="-122"/>
              </a:rPr>
              <a:t>（不成交）</a:t>
            </a:r>
            <a:endParaRPr kumimoji="0" lang="en-US" altLang="zh-CN" dirty="0">
              <a:solidFill>
                <a:schemeClr val="bg1"/>
              </a:solidFill>
              <a:ea typeface="黑体" pitchFamily="49" charset="-122"/>
            </a:endParaRPr>
          </a:p>
          <a:p>
            <a:pPr>
              <a:buFont typeface="Arial" pitchFamily="34" charset="0"/>
              <a:buChar char="•"/>
            </a:pPr>
            <a:r>
              <a:rPr kumimoji="0" lang="zh-CN" altLang="en-US" sz="2800" dirty="0">
                <a:solidFill>
                  <a:schemeClr val="bg1"/>
                </a:solidFill>
                <a:ea typeface="黑体" pitchFamily="49" charset="-122"/>
              </a:rPr>
              <a:t>用博弈论思想分析问题的基本着眼点</a:t>
            </a:r>
            <a:endParaRPr kumimoji="0" lang="en-US" altLang="zh-CN" sz="2800" dirty="0">
              <a:solidFill>
                <a:schemeClr val="bg1"/>
              </a:solidFill>
              <a:ea typeface="黑体" pitchFamily="49" charset="-122"/>
            </a:endParaRPr>
          </a:p>
          <a:p>
            <a:pPr lvl="1">
              <a:buFont typeface="Arial" pitchFamily="34" charset="0"/>
              <a:buChar char="•"/>
            </a:pPr>
            <a:r>
              <a:rPr kumimoji="0" lang="zh-CN" altLang="en-US" dirty="0">
                <a:solidFill>
                  <a:schemeClr val="bg1"/>
                </a:solidFill>
                <a:ea typeface="黑体" pitchFamily="49" charset="-122"/>
              </a:rPr>
              <a:t>均衡，在该状态下所有参与者的策略互为最佳应对，任何个人都没有理性动机来改变自己的策略</a:t>
            </a:r>
            <a:endParaRPr kumimoji="0" lang="en-US" altLang="zh-CN" dirty="0">
              <a:solidFill>
                <a:schemeClr val="bg1"/>
              </a:solidFill>
              <a:ea typeface="黑体" pitchFamily="49" charset="-122"/>
            </a:endParaRPr>
          </a:p>
        </p:txBody>
      </p:sp>
      <p:sp>
        <p:nvSpPr>
          <p:cNvPr id="15365" name="Rectangle 3"/>
          <p:cNvSpPr txBox="1">
            <a:spLocks/>
          </p:cNvSpPr>
          <p:nvPr/>
        </p:nvSpPr>
        <p:spPr bwMode="auto">
          <a:xfrm>
            <a:off x="4643439" y="1059657"/>
            <a:ext cx="4213225" cy="1188244"/>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0" hangingPunct="0">
              <a:spcBef>
                <a:spcPct val="20000"/>
              </a:spcBef>
              <a:buFont typeface="Arial" pitchFamily="34" charset="0"/>
              <a:buChar char="•"/>
            </a:pPr>
            <a:r>
              <a:rPr kumimoji="0" lang="zh-CN" altLang="en-US" dirty="0">
                <a:solidFill>
                  <a:schemeClr val="bg1"/>
                </a:solidFill>
                <a:ea typeface="黑体" pitchFamily="49" charset="-122"/>
              </a:rPr>
              <a:t>次价密封拍卖</a:t>
            </a:r>
            <a:r>
              <a:rPr kumimoji="0" lang="en-US" altLang="zh-CN" dirty="0">
                <a:solidFill>
                  <a:schemeClr val="bg1"/>
                </a:solidFill>
                <a:ea typeface="黑体" pitchFamily="49" charset="-122"/>
              </a:rPr>
              <a:t>(SPA)</a:t>
            </a:r>
          </a:p>
          <a:p>
            <a:pPr lvl="1" eaLnBrk="0" hangingPunct="0">
              <a:spcBef>
                <a:spcPct val="20000"/>
              </a:spcBef>
              <a:buFont typeface="Arial" pitchFamily="34" charset="0"/>
              <a:buChar char="–"/>
            </a:pPr>
            <a:r>
              <a:rPr kumimoji="0" lang="zh-CN" altLang="en-US" sz="2000" dirty="0">
                <a:solidFill>
                  <a:schemeClr val="bg1"/>
                </a:solidFill>
                <a:ea typeface="黑体" pitchFamily="49" charset="-122"/>
              </a:rPr>
              <a:t>最高报价者得到交易权</a:t>
            </a:r>
            <a:endParaRPr kumimoji="0" lang="en-US" altLang="zh-CN" sz="2000" dirty="0">
              <a:solidFill>
                <a:schemeClr val="bg1"/>
              </a:solidFill>
              <a:ea typeface="黑体" pitchFamily="49" charset="-122"/>
            </a:endParaRPr>
          </a:p>
          <a:p>
            <a:pPr lvl="1" eaLnBrk="0" hangingPunct="0">
              <a:spcBef>
                <a:spcPct val="20000"/>
              </a:spcBef>
              <a:buFont typeface="Arial" pitchFamily="34" charset="0"/>
              <a:buChar char="–"/>
            </a:pPr>
            <a:r>
              <a:rPr kumimoji="0" lang="zh-CN" altLang="en-US" sz="2000" dirty="0">
                <a:solidFill>
                  <a:schemeClr val="bg1"/>
                </a:solidFill>
                <a:ea typeface="黑体" pitchFamily="49" charset="-122"/>
              </a:rPr>
              <a:t>支付次高报价</a:t>
            </a:r>
            <a:endParaRPr kumimoji="0" lang="en-US" altLang="zh-CN" sz="2000" dirty="0">
              <a:solidFill>
                <a:schemeClr val="bg1"/>
              </a:solidFill>
              <a:ea typeface="黑体" pitchFamily="49" charset="-122"/>
            </a:endParaRPr>
          </a:p>
        </p:txBody>
      </p:sp>
    </p:spTree>
    <p:extLst>
      <p:ext uri="{BB962C8B-B14F-4D97-AF65-F5344CB8AC3E}">
        <p14:creationId xmlns:p14="http://schemas.microsoft.com/office/powerpoint/2010/main" val="29697351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idx="4294967295"/>
          </p:nvPr>
        </p:nvSpPr>
        <p:spPr/>
        <p:txBody>
          <a:bodyPr/>
          <a:lstStyle/>
          <a:p>
            <a:r>
              <a:rPr kumimoji="0" lang="zh-CN" altLang="en-US" dirty="0" smtClean="0">
                <a:solidFill>
                  <a:schemeClr val="bg1"/>
                </a:solidFill>
                <a:latin typeface="Arial" pitchFamily="34" charset="0"/>
                <a:ea typeface="黑体" pitchFamily="49" charset="-122"/>
              </a:rPr>
              <a:t>一般地考虑次价密封拍卖问题</a:t>
            </a:r>
            <a:endParaRPr kumimoji="0" lang="en-US" altLang="en-US" dirty="0" smtClean="0">
              <a:solidFill>
                <a:schemeClr val="bg1"/>
              </a:solidFill>
              <a:latin typeface="Arial" pitchFamily="34" charset="0"/>
              <a:ea typeface="黑体" pitchFamily="49" charset="-122"/>
            </a:endParaRPr>
          </a:p>
        </p:txBody>
      </p:sp>
      <p:sp>
        <p:nvSpPr>
          <p:cNvPr id="17410" name="Rectangle 3"/>
          <p:cNvSpPr>
            <a:spLocks noGrp="1"/>
          </p:cNvSpPr>
          <p:nvPr>
            <p:ph type="body" idx="4294967295"/>
          </p:nvPr>
        </p:nvSpPr>
        <p:spPr>
          <a:xfrm>
            <a:off x="457201" y="1085850"/>
            <a:ext cx="8435975" cy="3771900"/>
          </a:xfrm>
        </p:spPr>
        <p:txBody>
          <a:bodyPr/>
          <a:lstStyle/>
          <a:p>
            <a:r>
              <a:rPr kumimoji="0" lang="zh-CN" altLang="en-US" sz="2800" dirty="0" smtClean="0">
                <a:solidFill>
                  <a:schemeClr val="bg1"/>
                </a:solidFill>
                <a:latin typeface="Arial" pitchFamily="34" charset="0"/>
                <a:ea typeface="黑体" pitchFamily="49" charset="-122"/>
              </a:rPr>
              <a:t>一件物品</a:t>
            </a:r>
            <a:endParaRPr kumimoji="0" lang="en-US" altLang="zh-CN" sz="2800" dirty="0" smtClean="0">
              <a:solidFill>
                <a:schemeClr val="bg1"/>
              </a:solidFill>
              <a:latin typeface="Arial" pitchFamily="34" charset="0"/>
              <a:ea typeface="黑体" pitchFamily="49" charset="-122"/>
            </a:endParaRPr>
          </a:p>
          <a:p>
            <a:r>
              <a:rPr kumimoji="0" lang="zh-CN" altLang="en-US" sz="2800" dirty="0" smtClean="0">
                <a:solidFill>
                  <a:schemeClr val="bg1"/>
                </a:solidFill>
                <a:latin typeface="Arial" pitchFamily="34" charset="0"/>
                <a:ea typeface="黑体" pitchFamily="49" charset="-122"/>
              </a:rPr>
              <a:t>不同的人对它的价值有不同的认识（即底价，最多愿意花的钱），</a:t>
            </a:r>
            <a:r>
              <a:rPr kumimoji="0" lang="en-US" altLang="zh-CN" sz="2800" dirty="0" smtClean="0">
                <a:solidFill>
                  <a:schemeClr val="bg1"/>
                </a:solidFill>
                <a:latin typeface="Arial" pitchFamily="34" charset="0"/>
                <a:ea typeface="黑体" pitchFamily="49" charset="-122"/>
              </a:rPr>
              <a:t>v</a:t>
            </a:r>
            <a:r>
              <a:rPr kumimoji="0" lang="en-US" altLang="zh-CN" sz="2800" baseline="-25000" dirty="0" smtClean="0">
                <a:solidFill>
                  <a:schemeClr val="bg1"/>
                </a:solidFill>
                <a:latin typeface="Arial" pitchFamily="34" charset="0"/>
                <a:ea typeface="黑体" pitchFamily="49" charset="-122"/>
              </a:rPr>
              <a:t>1</a:t>
            </a:r>
            <a:r>
              <a:rPr kumimoji="0" lang="en-US" altLang="zh-CN" sz="2800" dirty="0" smtClean="0">
                <a:solidFill>
                  <a:schemeClr val="bg1"/>
                </a:solidFill>
                <a:latin typeface="Arial" pitchFamily="34" charset="0"/>
                <a:ea typeface="黑体" pitchFamily="49" charset="-122"/>
              </a:rPr>
              <a:t>, v</a:t>
            </a:r>
            <a:r>
              <a:rPr kumimoji="0" lang="en-US" altLang="zh-CN" sz="2800" baseline="-25000" dirty="0" smtClean="0">
                <a:solidFill>
                  <a:schemeClr val="bg1"/>
                </a:solidFill>
                <a:latin typeface="Arial" pitchFamily="34" charset="0"/>
                <a:ea typeface="黑体" pitchFamily="49" charset="-122"/>
              </a:rPr>
              <a:t>2</a:t>
            </a:r>
            <a:r>
              <a:rPr kumimoji="0" lang="en-US" altLang="zh-CN" sz="2800" dirty="0" smtClean="0">
                <a:solidFill>
                  <a:schemeClr val="bg1"/>
                </a:solidFill>
                <a:latin typeface="Arial" pitchFamily="34" charset="0"/>
                <a:ea typeface="黑体" pitchFamily="49" charset="-122"/>
              </a:rPr>
              <a:t>, …, </a:t>
            </a:r>
            <a:r>
              <a:rPr kumimoji="0" lang="en-US" altLang="zh-CN" sz="2800" dirty="0" err="1" smtClean="0">
                <a:solidFill>
                  <a:schemeClr val="bg1"/>
                </a:solidFill>
                <a:latin typeface="Arial" pitchFamily="34" charset="0"/>
                <a:ea typeface="黑体" pitchFamily="49" charset="-122"/>
              </a:rPr>
              <a:t>v</a:t>
            </a:r>
            <a:r>
              <a:rPr kumimoji="0" lang="en-US" altLang="zh-CN" sz="2800" baseline="-25000" dirty="0" err="1" smtClean="0">
                <a:solidFill>
                  <a:schemeClr val="bg1"/>
                </a:solidFill>
                <a:latin typeface="Arial" pitchFamily="34" charset="0"/>
                <a:ea typeface="黑体" pitchFamily="49" charset="-122"/>
              </a:rPr>
              <a:t>k</a:t>
            </a:r>
            <a:endParaRPr kumimoji="0" lang="en-US" altLang="zh-CN" sz="2800" baseline="-25000" dirty="0" smtClean="0">
              <a:solidFill>
                <a:schemeClr val="bg1"/>
              </a:solidFill>
              <a:latin typeface="Arial" pitchFamily="34" charset="0"/>
              <a:ea typeface="黑体" pitchFamily="49" charset="-122"/>
            </a:endParaRPr>
          </a:p>
          <a:p>
            <a:r>
              <a:rPr kumimoji="0" lang="zh-CN" altLang="en-US" sz="2800" dirty="0" smtClean="0">
                <a:solidFill>
                  <a:schemeClr val="bg1"/>
                </a:solidFill>
                <a:latin typeface="Arial" pitchFamily="34" charset="0"/>
                <a:ea typeface="黑体" pitchFamily="49" charset="-122"/>
              </a:rPr>
              <a:t>每个人提出一个竞拍价，</a:t>
            </a:r>
            <a:r>
              <a:rPr kumimoji="0" lang="en-US" altLang="zh-CN" sz="2800" dirty="0" smtClean="0">
                <a:solidFill>
                  <a:schemeClr val="bg1"/>
                </a:solidFill>
                <a:latin typeface="Arial" pitchFamily="34" charset="0"/>
                <a:ea typeface="黑体" pitchFamily="49" charset="-122"/>
              </a:rPr>
              <a:t>b</a:t>
            </a:r>
            <a:r>
              <a:rPr kumimoji="0" lang="en-US" altLang="zh-CN" sz="2800" baseline="-25000" dirty="0" smtClean="0">
                <a:solidFill>
                  <a:schemeClr val="bg1"/>
                </a:solidFill>
                <a:latin typeface="Arial" pitchFamily="34" charset="0"/>
                <a:ea typeface="黑体" pitchFamily="49" charset="-122"/>
              </a:rPr>
              <a:t>1</a:t>
            </a:r>
            <a:r>
              <a:rPr kumimoji="0" lang="en-US" altLang="zh-CN" sz="2800" dirty="0" smtClean="0">
                <a:solidFill>
                  <a:schemeClr val="bg1"/>
                </a:solidFill>
                <a:latin typeface="Arial" pitchFamily="34" charset="0"/>
                <a:ea typeface="黑体" pitchFamily="49" charset="-122"/>
              </a:rPr>
              <a:t>&gt; b</a:t>
            </a:r>
            <a:r>
              <a:rPr kumimoji="0" lang="en-US" altLang="zh-CN" sz="2800" baseline="-25000" dirty="0" smtClean="0">
                <a:solidFill>
                  <a:schemeClr val="bg1"/>
                </a:solidFill>
                <a:latin typeface="Arial" pitchFamily="34" charset="0"/>
                <a:ea typeface="黑体" pitchFamily="49" charset="-122"/>
              </a:rPr>
              <a:t>2</a:t>
            </a:r>
            <a:r>
              <a:rPr kumimoji="0" lang="en-US" altLang="zh-CN" sz="2800" dirty="0" smtClean="0">
                <a:solidFill>
                  <a:schemeClr val="bg1"/>
                </a:solidFill>
                <a:latin typeface="Arial" pitchFamily="34" charset="0"/>
                <a:ea typeface="黑体" pitchFamily="49" charset="-122"/>
              </a:rPr>
              <a:t>&gt; …,&gt;</a:t>
            </a:r>
            <a:r>
              <a:rPr kumimoji="0" lang="en-US" altLang="zh-CN" sz="2800" dirty="0" err="1" smtClean="0">
                <a:solidFill>
                  <a:schemeClr val="bg1"/>
                </a:solidFill>
                <a:latin typeface="Arial" pitchFamily="34" charset="0"/>
                <a:ea typeface="黑体" pitchFamily="49" charset="-122"/>
              </a:rPr>
              <a:t>b</a:t>
            </a:r>
            <a:r>
              <a:rPr kumimoji="0" lang="en-US" altLang="zh-CN" sz="2800" baseline="-25000" dirty="0" err="1" smtClean="0">
                <a:solidFill>
                  <a:schemeClr val="bg1"/>
                </a:solidFill>
                <a:latin typeface="Arial" pitchFamily="34" charset="0"/>
                <a:ea typeface="黑体" pitchFamily="49" charset="-122"/>
              </a:rPr>
              <a:t>k</a:t>
            </a:r>
            <a:endParaRPr kumimoji="0" lang="en-US" altLang="zh-CN" sz="2800" dirty="0" smtClean="0">
              <a:solidFill>
                <a:schemeClr val="bg1"/>
              </a:solidFill>
              <a:latin typeface="Arial" pitchFamily="34" charset="0"/>
              <a:ea typeface="黑体" pitchFamily="49" charset="-122"/>
            </a:endParaRPr>
          </a:p>
          <a:p>
            <a:r>
              <a:rPr kumimoji="0" lang="zh-CN" altLang="en-US" sz="2800" dirty="0" smtClean="0">
                <a:solidFill>
                  <a:schemeClr val="bg1"/>
                </a:solidFill>
                <a:latin typeface="Arial" pitchFamily="34" charset="0"/>
                <a:ea typeface="黑体" pitchFamily="49" charset="-122"/>
              </a:rPr>
              <a:t>次价拍卖规则：出价最高者得到购买权，但只需支付（</a:t>
            </a:r>
            <a:r>
              <a:rPr kumimoji="0" lang="en-US" altLang="zh-CN" sz="2800" dirty="0" smtClean="0">
                <a:solidFill>
                  <a:schemeClr val="bg1"/>
                </a:solidFill>
                <a:latin typeface="Arial" pitchFamily="34" charset="0"/>
                <a:ea typeface="黑体" pitchFamily="49" charset="-122"/>
              </a:rPr>
              <a:t>b</a:t>
            </a:r>
            <a:r>
              <a:rPr kumimoji="0" lang="zh-CN" altLang="en-US" sz="2800" dirty="0" smtClean="0">
                <a:solidFill>
                  <a:schemeClr val="bg1"/>
                </a:solidFill>
                <a:latin typeface="Arial" pitchFamily="34" charset="0"/>
                <a:ea typeface="黑体" pitchFamily="49" charset="-122"/>
              </a:rPr>
              <a:t>中）第二高的出价，即</a:t>
            </a:r>
            <a:r>
              <a:rPr kumimoji="0" lang="en-US" altLang="zh-CN" sz="2800" dirty="0" smtClean="0">
                <a:solidFill>
                  <a:schemeClr val="bg1"/>
                </a:solidFill>
                <a:latin typeface="Arial" pitchFamily="34" charset="0"/>
                <a:ea typeface="黑体" pitchFamily="49" charset="-122"/>
              </a:rPr>
              <a:t>v</a:t>
            </a:r>
            <a:r>
              <a:rPr kumimoji="0" lang="en-US" altLang="zh-CN" sz="2800" baseline="-25000" dirty="0" smtClean="0">
                <a:solidFill>
                  <a:schemeClr val="bg1"/>
                </a:solidFill>
                <a:latin typeface="Arial" pitchFamily="34" charset="0"/>
                <a:ea typeface="黑体" pitchFamily="49" charset="-122"/>
              </a:rPr>
              <a:t>1</a:t>
            </a:r>
            <a:r>
              <a:rPr kumimoji="0" lang="en-US" altLang="zh-CN" sz="2800" dirty="0" smtClean="0">
                <a:solidFill>
                  <a:schemeClr val="bg1"/>
                </a:solidFill>
                <a:latin typeface="Arial" pitchFamily="34" charset="0"/>
                <a:ea typeface="黑体" pitchFamily="49" charset="-122"/>
              </a:rPr>
              <a:t>-b</a:t>
            </a:r>
            <a:r>
              <a:rPr kumimoji="0" lang="en-US" altLang="zh-CN" sz="2800" baseline="-25000" dirty="0" smtClean="0">
                <a:solidFill>
                  <a:schemeClr val="bg1"/>
                </a:solidFill>
                <a:latin typeface="Arial" pitchFamily="34" charset="0"/>
                <a:ea typeface="黑体" pitchFamily="49" charset="-122"/>
              </a:rPr>
              <a:t>2 </a:t>
            </a:r>
            <a:r>
              <a:rPr kumimoji="0" lang="zh-CN" altLang="en-US" sz="2800" dirty="0" smtClean="0">
                <a:solidFill>
                  <a:schemeClr val="bg1"/>
                </a:solidFill>
                <a:latin typeface="Arial" pitchFamily="34" charset="0"/>
                <a:ea typeface="黑体" pitchFamily="49" charset="-122"/>
              </a:rPr>
              <a:t>是出价最高的参与人得到的收益。其他人收益为</a:t>
            </a:r>
            <a:r>
              <a:rPr kumimoji="0" lang="en-US" altLang="zh-CN" sz="2800" dirty="0" smtClean="0">
                <a:solidFill>
                  <a:schemeClr val="bg1"/>
                </a:solidFill>
                <a:latin typeface="Arial" pitchFamily="34" charset="0"/>
                <a:ea typeface="黑体" pitchFamily="49" charset="-122"/>
              </a:rPr>
              <a:t>0</a:t>
            </a:r>
            <a:r>
              <a:rPr kumimoji="0" lang="zh-CN" altLang="en-US" sz="2800" dirty="0" smtClean="0">
                <a:solidFill>
                  <a:schemeClr val="bg1"/>
                </a:solidFill>
                <a:latin typeface="Arial" pitchFamily="34" charset="0"/>
                <a:ea typeface="黑体" pitchFamily="49" charset="-122"/>
              </a:rPr>
              <a:t>。</a:t>
            </a:r>
            <a:endParaRPr kumimoji="0" lang="en-US" altLang="zh-CN" sz="2800" dirty="0" smtClean="0">
              <a:solidFill>
                <a:schemeClr val="bg1"/>
              </a:solidFill>
              <a:latin typeface="Arial" pitchFamily="34" charset="0"/>
              <a:ea typeface="黑体" pitchFamily="49" charset="-122"/>
            </a:endParaRPr>
          </a:p>
          <a:p>
            <a:r>
              <a:rPr kumimoji="0" lang="zh-CN" altLang="en-US" sz="2800" dirty="0" smtClean="0">
                <a:solidFill>
                  <a:srgbClr val="FFFF00"/>
                </a:solidFill>
                <a:latin typeface="Arial" pitchFamily="34" charset="0"/>
                <a:ea typeface="黑体" pitchFamily="49" charset="-122"/>
              </a:rPr>
              <a:t>你如何出价（最优）？</a:t>
            </a:r>
            <a:endParaRPr kumimoji="0" lang="en-US" altLang="zh-CN" sz="2800" dirty="0" smtClean="0">
              <a:solidFill>
                <a:srgbClr val="FFFF00"/>
              </a:solidFill>
              <a:latin typeface="Arial" pitchFamily="34" charset="0"/>
              <a:ea typeface="黑体" pitchFamily="49" charset="-122"/>
            </a:endParaRPr>
          </a:p>
        </p:txBody>
      </p:sp>
    </p:spTree>
    <p:extLst>
      <p:ext uri="{BB962C8B-B14F-4D97-AF65-F5344CB8AC3E}">
        <p14:creationId xmlns:p14="http://schemas.microsoft.com/office/powerpoint/2010/main" val="40897686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468313" y="357188"/>
            <a:ext cx="8229600" cy="857250"/>
          </a:xfrm>
        </p:spPr>
        <p:txBody>
          <a:bodyPr/>
          <a:lstStyle/>
          <a:p>
            <a:r>
              <a:rPr lang="zh-CN" altLang="en-US" dirty="0" smtClean="0">
                <a:latin typeface="Arial" pitchFamily="34" charset="0"/>
                <a:ea typeface="黑体" pitchFamily="49" charset="-122"/>
              </a:rPr>
              <a:t>什么策略“最优”？</a:t>
            </a:r>
          </a:p>
        </p:txBody>
      </p:sp>
      <p:sp>
        <p:nvSpPr>
          <p:cNvPr id="66562" name="内容占位符 2"/>
          <p:cNvSpPr>
            <a:spLocks noGrp="1"/>
          </p:cNvSpPr>
          <p:nvPr>
            <p:ph idx="1"/>
          </p:nvPr>
        </p:nvSpPr>
        <p:spPr>
          <a:xfrm>
            <a:off x="4211638" y="4299347"/>
            <a:ext cx="4032250" cy="485775"/>
          </a:xfrm>
        </p:spPr>
        <p:txBody>
          <a:bodyPr/>
          <a:lstStyle/>
          <a:p>
            <a:pPr marL="0" indent="0" algn="r">
              <a:buFont typeface="Arial" pitchFamily="34" charset="0"/>
              <a:buNone/>
            </a:pPr>
            <a:r>
              <a:rPr lang="zh-CN" altLang="en-US" b="1" smtClean="0">
                <a:solidFill>
                  <a:srgbClr val="FFFF00"/>
                </a:solidFill>
                <a:latin typeface="Arial" pitchFamily="34" charset="0"/>
                <a:ea typeface="黑体" pitchFamily="49" charset="-122"/>
              </a:rPr>
              <a:t>不比任何其他出价差</a:t>
            </a:r>
            <a:endParaRPr lang="en-US" altLang="zh-CN" b="1" smtClean="0">
              <a:solidFill>
                <a:srgbClr val="FFFF00"/>
              </a:solidFill>
              <a:latin typeface="Arial" pitchFamily="34" charset="0"/>
              <a:ea typeface="黑体" pitchFamily="49" charset="-122"/>
            </a:endParaRPr>
          </a:p>
        </p:txBody>
      </p:sp>
      <p:sp>
        <p:nvSpPr>
          <p:cNvPr id="2" name="文本框 1"/>
          <p:cNvSpPr txBox="1"/>
          <p:nvPr/>
        </p:nvSpPr>
        <p:spPr>
          <a:xfrm>
            <a:off x="900114" y="1491853"/>
            <a:ext cx="7343775" cy="2183420"/>
          </a:xfrm>
          <a:prstGeom prst="rect">
            <a:avLst/>
          </a:prstGeom>
          <a:solidFill>
            <a:schemeClr val="accent6">
              <a:lumMod val="60000"/>
              <a:lumOff val="40000"/>
            </a:schemeClr>
          </a:solidFill>
        </p:spPr>
        <p:txBody>
          <a:bodyPr tIns="93600" bIns="93600">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nSpc>
                <a:spcPct val="120000"/>
              </a:lnSpc>
            </a:pPr>
            <a:r>
              <a:rPr lang="zh-CN" altLang="en-US" sz="3600" dirty="0">
                <a:ea typeface="黑体" pitchFamily="49" charset="-122"/>
              </a:rPr>
              <a:t>博弈论视角（占优策略）：不可能通过改变其他策略得到更大的回报，无论别人出价策略如何。</a:t>
            </a:r>
          </a:p>
        </p:txBody>
      </p:sp>
      <p:sp>
        <p:nvSpPr>
          <p:cNvPr id="5" name="文本框 4"/>
          <p:cNvSpPr txBox="1">
            <a:spLocks noChangeArrowheads="1"/>
          </p:cNvSpPr>
          <p:nvPr/>
        </p:nvSpPr>
        <p:spPr bwMode="auto">
          <a:xfrm>
            <a:off x="900114" y="3706416"/>
            <a:ext cx="7343775" cy="646331"/>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zh-CN" altLang="en-US" sz="3600">
                <a:solidFill>
                  <a:schemeClr val="bg1"/>
                </a:solidFill>
                <a:ea typeface="黑体" pitchFamily="49" charset="-122"/>
              </a:rPr>
              <a:t>结论：按照自己的估值出价最优！</a:t>
            </a:r>
          </a:p>
        </p:txBody>
      </p:sp>
      <p:sp>
        <p:nvSpPr>
          <p:cNvPr id="3" name="椭圆 2"/>
          <p:cNvSpPr>
            <a:spLocks noChangeArrowheads="1"/>
          </p:cNvSpPr>
          <p:nvPr/>
        </p:nvSpPr>
        <p:spPr bwMode="auto">
          <a:xfrm>
            <a:off x="6732240" y="2265660"/>
            <a:ext cx="1439863" cy="594122"/>
          </a:xfrm>
          <a:prstGeom prst="ellipse">
            <a:avLst/>
          </a:prstGeom>
          <a:noFill/>
          <a:ln w="38100">
            <a:solidFill>
              <a:srgbClr val="80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kumimoji="1" lang="zh-CN" altLang="en-US">
              <a:solidFill>
                <a:schemeClr val="lt1"/>
              </a:solidFill>
              <a:ea typeface="黑体" pitchFamily="49" charset="-122"/>
            </a:endParaRPr>
          </a:p>
        </p:txBody>
      </p:sp>
      <p:sp>
        <p:nvSpPr>
          <p:cNvPr id="4" name="矩形标注 3"/>
          <p:cNvSpPr>
            <a:spLocks noChangeArrowheads="1"/>
          </p:cNvSpPr>
          <p:nvPr/>
        </p:nvSpPr>
        <p:spPr bwMode="auto">
          <a:xfrm>
            <a:off x="6443664" y="3129756"/>
            <a:ext cx="2232025" cy="594122"/>
          </a:xfrm>
          <a:prstGeom prst="wedgeRectCallout">
            <a:avLst>
              <a:gd name="adj1" fmla="val -6949"/>
              <a:gd name="adj2" fmla="val -82167"/>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r>
              <a:rPr kumimoji="1" lang="zh-CN" altLang="en-US" sz="2800" dirty="0">
                <a:solidFill>
                  <a:srgbClr val="FFFFFF"/>
                </a:solidFill>
                <a:ea typeface="黑体" pitchFamily="49" charset="-122"/>
              </a:rPr>
              <a:t>估值－支付</a:t>
            </a:r>
          </a:p>
        </p:txBody>
      </p:sp>
    </p:spTree>
    <p:extLst>
      <p:ext uri="{BB962C8B-B14F-4D97-AF65-F5344CB8AC3E}">
        <p14:creationId xmlns:p14="http://schemas.microsoft.com/office/powerpoint/2010/main" val="1081496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6562">
                                            <p:txEl>
                                              <p:pRg st="0" end="0"/>
                                            </p:txEl>
                                          </p:spTgt>
                                        </p:tgtEl>
                                        <p:attrNameLst>
                                          <p:attrName>style.visibility</p:attrName>
                                        </p:attrNameLst>
                                      </p:cBhvr>
                                      <p:to>
                                        <p:strVal val="visible"/>
                                      </p:to>
                                    </p:set>
                                    <p:animEffect transition="in" filter="blinds(horizontal)">
                                      <p:cBhvr>
                                        <p:cTn id="20" dur="500"/>
                                        <p:tgtEl>
                                          <p:spTgt spid="665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build="p"/>
      <p:bldP spid="5" grpId="0" animBg="1"/>
      <p:bldP spid="3"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latin typeface="Arial" pitchFamily="34" charset="0"/>
                <a:ea typeface="黑体" pitchFamily="49" charset="-122"/>
              </a:rPr>
              <a:t>测试题</a:t>
            </a:r>
            <a:endParaRPr lang="zh-CN" altLang="en-US" dirty="0">
              <a:latin typeface="Arial" pitchFamily="34" charset="0"/>
              <a:ea typeface="黑体" pitchFamily="49" charset="-122"/>
            </a:endParaRPr>
          </a:p>
        </p:txBody>
      </p:sp>
      <p:sp>
        <p:nvSpPr>
          <p:cNvPr id="19459" name="内容占位符 2"/>
          <p:cNvSpPr>
            <a:spLocks noGrp="1"/>
          </p:cNvSpPr>
          <p:nvPr>
            <p:ph idx="1"/>
          </p:nvPr>
        </p:nvSpPr>
        <p:spPr>
          <a:xfrm>
            <a:off x="346376" y="1416174"/>
            <a:ext cx="8435280" cy="2883768"/>
          </a:xfrm>
        </p:spPr>
        <p:txBody>
          <a:bodyPr/>
          <a:lstStyle/>
          <a:p>
            <a:r>
              <a:rPr lang="zh-CN" altLang="en-US" dirty="0" smtClean="0">
                <a:latin typeface="Arial" pitchFamily="34" charset="0"/>
                <a:ea typeface="黑体" pitchFamily="49" charset="-122"/>
              </a:rPr>
              <a:t>下述两个说法有几个是正确的（</a:t>
            </a:r>
            <a:r>
              <a:rPr lang="en-US" altLang="zh-CN" dirty="0" smtClean="0">
                <a:latin typeface="Arial" pitchFamily="34" charset="0"/>
                <a:ea typeface="黑体" pitchFamily="49" charset="-122"/>
              </a:rPr>
              <a:t>radio</a:t>
            </a:r>
            <a:r>
              <a:rPr lang="zh-CN" altLang="en-US" dirty="0" smtClean="0">
                <a:latin typeface="Arial" pitchFamily="34" charset="0"/>
                <a:ea typeface="黑体" pitchFamily="49" charset="-122"/>
              </a:rPr>
              <a:t>）</a:t>
            </a:r>
            <a:endParaRPr lang="en-US" altLang="zh-CN" dirty="0" smtClean="0">
              <a:latin typeface="Arial" pitchFamily="34" charset="0"/>
              <a:ea typeface="黑体" pitchFamily="49" charset="-122"/>
            </a:endParaRPr>
          </a:p>
          <a:p>
            <a:pPr lvl="1"/>
            <a:r>
              <a:rPr lang="zh-CN" altLang="en-US" dirty="0" smtClean="0">
                <a:latin typeface="Arial" pitchFamily="34" charset="0"/>
                <a:ea typeface="黑体" pitchFamily="49" charset="-122"/>
              </a:rPr>
              <a:t>如果我有占优策略（</a:t>
            </a:r>
            <a:r>
              <a:rPr lang="en-US" altLang="zh-CN" dirty="0" smtClean="0">
                <a:latin typeface="Arial" pitchFamily="34" charset="0"/>
                <a:ea typeface="黑体" pitchFamily="49" charset="-122"/>
              </a:rPr>
              <a:t>S</a:t>
            </a:r>
            <a:r>
              <a:rPr lang="zh-CN" altLang="en-US" dirty="0" smtClean="0">
                <a:latin typeface="Arial" pitchFamily="34" charset="0"/>
                <a:ea typeface="黑体" pitchFamily="49" charset="-122"/>
              </a:rPr>
              <a:t>），则无论他人出什么策略，我都不可能通过采用其他不同于</a:t>
            </a:r>
            <a:r>
              <a:rPr lang="en-US" altLang="zh-CN" dirty="0" smtClean="0">
                <a:latin typeface="Arial" pitchFamily="34" charset="0"/>
                <a:ea typeface="黑体" pitchFamily="49" charset="-122"/>
              </a:rPr>
              <a:t>S</a:t>
            </a:r>
            <a:r>
              <a:rPr lang="zh-CN" altLang="en-US" dirty="0" smtClean="0">
                <a:latin typeface="Arial" pitchFamily="34" charset="0"/>
                <a:ea typeface="黑体" pitchFamily="49" charset="-122"/>
              </a:rPr>
              <a:t>的策略获得更好的回报。</a:t>
            </a:r>
            <a:endParaRPr lang="en-US" altLang="zh-CN" dirty="0" smtClean="0">
              <a:latin typeface="Arial" pitchFamily="34" charset="0"/>
              <a:ea typeface="黑体" pitchFamily="49" charset="-122"/>
            </a:endParaRPr>
          </a:p>
          <a:p>
            <a:pPr lvl="1"/>
            <a:r>
              <a:rPr lang="zh-CN" altLang="en-US" dirty="0" smtClean="0">
                <a:latin typeface="Arial" pitchFamily="34" charset="0"/>
                <a:ea typeface="黑体" pitchFamily="49" charset="-122"/>
              </a:rPr>
              <a:t>如果我有占优策略，则无论他人出什么策略，我的回报都相同。</a:t>
            </a:r>
            <a:endParaRPr lang="en-US" altLang="zh-CN" dirty="0" smtClean="0">
              <a:latin typeface="Arial" pitchFamily="34" charset="0"/>
              <a:ea typeface="黑体" pitchFamily="49" charset="-122"/>
            </a:endParaRPr>
          </a:p>
        </p:txBody>
      </p:sp>
      <p:sp>
        <p:nvSpPr>
          <p:cNvPr id="5" name="椭圆 4"/>
          <p:cNvSpPr>
            <a:spLocks noChangeArrowheads="1"/>
          </p:cNvSpPr>
          <p:nvPr/>
        </p:nvSpPr>
        <p:spPr bwMode="auto">
          <a:xfrm>
            <a:off x="1793184" y="4422911"/>
            <a:ext cx="576263" cy="485775"/>
          </a:xfrm>
          <a:prstGeom prst="ellipse">
            <a:avLst/>
          </a:prstGeom>
          <a:noFill/>
          <a:ln w="9525">
            <a:solidFill>
              <a:srgbClr val="FFFF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kumimoji="1" lang="zh-CN" altLang="en-US">
              <a:solidFill>
                <a:schemeClr val="lt1"/>
              </a:solidFill>
              <a:ea typeface="黑体" pitchFamily="49" charset="-122"/>
            </a:endParaRPr>
          </a:p>
        </p:txBody>
      </p:sp>
    </p:spTree>
    <p:extLst>
      <p:ext uri="{BB962C8B-B14F-4D97-AF65-F5344CB8AC3E}">
        <p14:creationId xmlns:p14="http://schemas.microsoft.com/office/powerpoint/2010/main" val="14444416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p:txBody>
          <a:bodyPr/>
          <a:lstStyle/>
          <a:p>
            <a:r>
              <a:rPr lang="zh-CN" altLang="en-US" sz="4000" dirty="0" smtClean="0">
                <a:latin typeface="Arial" pitchFamily="34" charset="0"/>
                <a:ea typeface="黑体" pitchFamily="49" charset="-122"/>
              </a:rPr>
              <a:t>次价拍卖按估值出价最优性的论证</a:t>
            </a:r>
          </a:p>
        </p:txBody>
      </p:sp>
      <p:sp>
        <p:nvSpPr>
          <p:cNvPr id="72706" name="内容占位符 2"/>
          <p:cNvSpPr>
            <a:spLocks noGrp="1"/>
          </p:cNvSpPr>
          <p:nvPr>
            <p:ph idx="1"/>
          </p:nvPr>
        </p:nvSpPr>
        <p:spPr>
          <a:xfrm>
            <a:off x="250825" y="1113234"/>
            <a:ext cx="8641655" cy="3906787"/>
          </a:xfrm>
        </p:spPr>
        <p:txBody>
          <a:bodyPr/>
          <a:lstStyle/>
          <a:p>
            <a:pPr>
              <a:lnSpc>
                <a:spcPts val="2200"/>
              </a:lnSpc>
            </a:pPr>
            <a:r>
              <a:rPr lang="zh-CN" altLang="en-US" sz="2200" dirty="0" smtClean="0">
                <a:latin typeface="Arial" pitchFamily="34" charset="0"/>
                <a:ea typeface="黑体" pitchFamily="49" charset="-122"/>
              </a:rPr>
              <a:t>假设在一次拍卖活动中，你认为拍品最多值</a:t>
            </a:r>
            <a:r>
              <a:rPr lang="en-US" altLang="zh-CN" sz="2200" dirty="0" smtClean="0">
                <a:latin typeface="Arial" pitchFamily="34" charset="0"/>
                <a:ea typeface="黑体" pitchFamily="49" charset="-122"/>
              </a:rPr>
              <a:t>100</a:t>
            </a:r>
            <a:r>
              <a:rPr lang="zh-CN" altLang="en-US" sz="2200" dirty="0" smtClean="0">
                <a:latin typeface="Arial" pitchFamily="34" charset="0"/>
                <a:ea typeface="黑体" pitchFamily="49" charset="-122"/>
              </a:rPr>
              <a:t>元，你也出价</a:t>
            </a:r>
            <a:r>
              <a:rPr lang="en-US" altLang="zh-CN" sz="2200" dirty="0" smtClean="0">
                <a:latin typeface="Arial" pitchFamily="34" charset="0"/>
                <a:ea typeface="黑体" pitchFamily="49" charset="-122"/>
              </a:rPr>
              <a:t>100</a:t>
            </a:r>
            <a:r>
              <a:rPr lang="zh-CN" altLang="en-US" sz="2200" dirty="0" smtClean="0">
                <a:latin typeface="Arial" pitchFamily="34" charset="0"/>
                <a:ea typeface="黑体" pitchFamily="49" charset="-122"/>
              </a:rPr>
              <a:t>元。现在考虑你能否通过不同的出价获得较大回报</a:t>
            </a:r>
            <a:endParaRPr lang="en-US" altLang="zh-CN" sz="2200" dirty="0" smtClean="0">
              <a:latin typeface="Arial" pitchFamily="34" charset="0"/>
              <a:ea typeface="黑体" pitchFamily="49" charset="-122"/>
            </a:endParaRPr>
          </a:p>
          <a:p>
            <a:pPr>
              <a:lnSpc>
                <a:spcPts val="2200"/>
              </a:lnSpc>
            </a:pPr>
            <a:r>
              <a:rPr lang="zh-CN" altLang="en-US" sz="2200" dirty="0" smtClean="0">
                <a:latin typeface="Arial" pitchFamily="34" charset="0"/>
                <a:ea typeface="黑体" pitchFamily="49" charset="-122"/>
              </a:rPr>
              <a:t>根据所有人的出价，有两种可能</a:t>
            </a:r>
            <a:endParaRPr lang="en-US" altLang="zh-CN" sz="2200" dirty="0" smtClean="0">
              <a:latin typeface="Arial" pitchFamily="34" charset="0"/>
              <a:ea typeface="黑体" pitchFamily="49" charset="-122"/>
            </a:endParaRPr>
          </a:p>
          <a:p>
            <a:pPr>
              <a:lnSpc>
                <a:spcPts val="2200"/>
              </a:lnSpc>
            </a:pPr>
            <a:r>
              <a:rPr lang="zh-CN" altLang="en-US" sz="2200" dirty="0" smtClean="0">
                <a:latin typeface="Arial" pitchFamily="34" charset="0"/>
                <a:ea typeface="黑体" pitchFamily="49" charset="-122"/>
              </a:rPr>
              <a:t>第一，你获得了交易权。此时，你有正的回报（支付次价）</a:t>
            </a:r>
            <a:endParaRPr lang="en-US" altLang="zh-CN" sz="2200" dirty="0" smtClean="0">
              <a:latin typeface="Arial" pitchFamily="34" charset="0"/>
              <a:ea typeface="黑体" pitchFamily="49" charset="-122"/>
            </a:endParaRPr>
          </a:p>
          <a:p>
            <a:pPr lvl="1">
              <a:lnSpc>
                <a:spcPts val="2200"/>
              </a:lnSpc>
            </a:pPr>
            <a:r>
              <a:rPr lang="zh-CN" altLang="en-US" sz="1800" dirty="0" smtClean="0">
                <a:latin typeface="Arial" pitchFamily="34" charset="0"/>
                <a:ea typeface="黑体" pitchFamily="49" charset="-122"/>
              </a:rPr>
              <a:t>提高报价不会改善回报；</a:t>
            </a:r>
            <a:endParaRPr lang="en-US" altLang="zh-CN" sz="1800" dirty="0" smtClean="0">
              <a:latin typeface="Arial" pitchFamily="34" charset="0"/>
              <a:ea typeface="黑体" pitchFamily="49" charset="-122"/>
            </a:endParaRPr>
          </a:p>
          <a:p>
            <a:pPr lvl="1">
              <a:lnSpc>
                <a:spcPts val="2200"/>
              </a:lnSpc>
            </a:pPr>
            <a:r>
              <a:rPr lang="zh-CN" altLang="en-US" sz="1800" dirty="0" smtClean="0">
                <a:latin typeface="Arial" pitchFamily="34" charset="0"/>
                <a:ea typeface="黑体" pitchFamily="49" charset="-122"/>
              </a:rPr>
              <a:t>降低报价，若不低于第二个人的，也不会改善回报，若低于第二个人的，则失去了交易权，回报变成</a:t>
            </a:r>
            <a:r>
              <a:rPr lang="en-US" altLang="zh-CN" sz="1800" dirty="0" smtClean="0">
                <a:latin typeface="Arial" pitchFamily="34" charset="0"/>
                <a:ea typeface="黑体" pitchFamily="49" charset="-122"/>
              </a:rPr>
              <a:t>0</a:t>
            </a:r>
            <a:r>
              <a:rPr lang="zh-CN" altLang="en-US" sz="1800" dirty="0" smtClean="0">
                <a:latin typeface="Arial" pitchFamily="34" charset="0"/>
                <a:ea typeface="黑体" pitchFamily="49" charset="-122"/>
              </a:rPr>
              <a:t>（减少了）</a:t>
            </a:r>
            <a:endParaRPr lang="en-US" altLang="zh-CN" sz="1800" dirty="0" smtClean="0">
              <a:latin typeface="Arial" pitchFamily="34" charset="0"/>
              <a:ea typeface="黑体" pitchFamily="49" charset="-122"/>
            </a:endParaRPr>
          </a:p>
          <a:p>
            <a:pPr>
              <a:lnSpc>
                <a:spcPts val="2200"/>
              </a:lnSpc>
            </a:pPr>
            <a:r>
              <a:rPr lang="zh-CN" altLang="en-US" sz="2200" dirty="0" smtClean="0">
                <a:latin typeface="Arial" pitchFamily="34" charset="0"/>
                <a:ea typeface="黑体" pitchFamily="49" charset="-122"/>
              </a:rPr>
              <a:t>第二，你没有获得交易权。此时，你的回报为</a:t>
            </a:r>
            <a:r>
              <a:rPr lang="en-US" altLang="zh-CN" sz="2200" dirty="0" smtClean="0">
                <a:latin typeface="Arial" pitchFamily="34" charset="0"/>
                <a:ea typeface="黑体" pitchFamily="49" charset="-122"/>
              </a:rPr>
              <a:t>0</a:t>
            </a:r>
          </a:p>
          <a:p>
            <a:pPr lvl="1">
              <a:lnSpc>
                <a:spcPts val="2200"/>
              </a:lnSpc>
            </a:pPr>
            <a:r>
              <a:rPr lang="zh-CN" altLang="en-US" sz="1800" dirty="0" smtClean="0">
                <a:latin typeface="Arial" pitchFamily="34" charset="0"/>
                <a:ea typeface="黑体" pitchFamily="49" charset="-122"/>
              </a:rPr>
              <a:t>降低报价不会改变现状；</a:t>
            </a:r>
            <a:endParaRPr lang="en-US" altLang="zh-CN" sz="1800" dirty="0" smtClean="0">
              <a:latin typeface="Arial" pitchFamily="34" charset="0"/>
              <a:ea typeface="黑体" pitchFamily="49" charset="-122"/>
            </a:endParaRPr>
          </a:p>
          <a:p>
            <a:pPr lvl="1">
              <a:lnSpc>
                <a:spcPts val="2200"/>
              </a:lnSpc>
            </a:pPr>
            <a:r>
              <a:rPr lang="zh-CN" altLang="en-US" sz="1800" dirty="0" smtClean="0">
                <a:latin typeface="Arial" pitchFamily="34" charset="0"/>
                <a:ea typeface="黑体" pitchFamily="49" charset="-122"/>
              </a:rPr>
              <a:t>提高报价，若不高于第一个人的，也不会改善回报，若高于第一个人</a:t>
            </a:r>
            <a:r>
              <a:rPr lang="zh-CN" altLang="en-US" sz="1800" dirty="0">
                <a:latin typeface="Arial" pitchFamily="34" charset="0"/>
                <a:ea typeface="黑体" pitchFamily="49" charset="-122"/>
              </a:rPr>
              <a:t>的</a:t>
            </a:r>
            <a:r>
              <a:rPr lang="zh-CN" altLang="en-US" sz="1800" dirty="0" smtClean="0">
                <a:latin typeface="Arial" pitchFamily="34" charset="0"/>
                <a:ea typeface="黑体" pitchFamily="49" charset="-122"/>
              </a:rPr>
              <a:t>，你赢得交易权，但要支付原来第一个人的报价（高于你的估值），于是回报为负（减少了）</a:t>
            </a:r>
            <a:endParaRPr lang="en-US" altLang="zh-CN" sz="1800" dirty="0" smtClean="0">
              <a:latin typeface="Arial" pitchFamily="34" charset="0"/>
              <a:ea typeface="黑体" pitchFamily="49" charset="-122"/>
            </a:endParaRPr>
          </a:p>
          <a:p>
            <a:pPr>
              <a:lnSpc>
                <a:spcPts val="2200"/>
              </a:lnSpc>
            </a:pPr>
            <a:endParaRPr lang="zh-CN" altLang="en-US" sz="2800" dirty="0" smtClean="0">
              <a:latin typeface="Arial" pitchFamily="34" charset="0"/>
              <a:ea typeface="黑体" pitchFamily="49" charset="-122"/>
            </a:endParaRPr>
          </a:p>
        </p:txBody>
      </p:sp>
    </p:spTree>
    <p:extLst>
      <p:ext uri="{BB962C8B-B14F-4D97-AF65-F5344CB8AC3E}">
        <p14:creationId xmlns:p14="http://schemas.microsoft.com/office/powerpoint/2010/main" val="28394101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6">
                                            <p:txEl>
                                              <p:pRg st="0" end="0"/>
                                            </p:txEl>
                                          </p:spTgt>
                                        </p:tgtEl>
                                        <p:attrNameLst>
                                          <p:attrName>style.visibility</p:attrName>
                                        </p:attrNameLst>
                                      </p:cBhvr>
                                      <p:to>
                                        <p:strVal val="visible"/>
                                      </p:to>
                                    </p:set>
                                    <p:animEffect transition="in" filter="blinds(horizontal)">
                                      <p:cBhvr>
                                        <p:cTn id="7" dur="500"/>
                                        <p:tgtEl>
                                          <p:spTgt spid="727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706">
                                            <p:txEl>
                                              <p:pRg st="1" end="1"/>
                                            </p:txEl>
                                          </p:spTgt>
                                        </p:tgtEl>
                                        <p:attrNameLst>
                                          <p:attrName>style.visibility</p:attrName>
                                        </p:attrNameLst>
                                      </p:cBhvr>
                                      <p:to>
                                        <p:strVal val="visible"/>
                                      </p:to>
                                    </p:set>
                                    <p:animEffect transition="in" filter="blinds(horizontal)">
                                      <p:cBhvr>
                                        <p:cTn id="12" dur="500"/>
                                        <p:tgtEl>
                                          <p:spTgt spid="7270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706">
                                            <p:txEl>
                                              <p:pRg st="2" end="2"/>
                                            </p:txEl>
                                          </p:spTgt>
                                        </p:tgtEl>
                                        <p:attrNameLst>
                                          <p:attrName>style.visibility</p:attrName>
                                        </p:attrNameLst>
                                      </p:cBhvr>
                                      <p:to>
                                        <p:strVal val="visible"/>
                                      </p:to>
                                    </p:set>
                                    <p:animEffect transition="in" filter="blinds(horizontal)">
                                      <p:cBhvr>
                                        <p:cTn id="17" dur="500"/>
                                        <p:tgtEl>
                                          <p:spTgt spid="72706">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2706">
                                            <p:txEl>
                                              <p:pRg st="3" end="3"/>
                                            </p:txEl>
                                          </p:spTgt>
                                        </p:tgtEl>
                                        <p:attrNameLst>
                                          <p:attrName>style.visibility</p:attrName>
                                        </p:attrNameLst>
                                      </p:cBhvr>
                                      <p:to>
                                        <p:strVal val="visible"/>
                                      </p:to>
                                    </p:set>
                                    <p:animEffect transition="in" filter="blinds(horizontal)">
                                      <p:cBhvr>
                                        <p:cTn id="20" dur="500"/>
                                        <p:tgtEl>
                                          <p:spTgt spid="72706">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2706">
                                            <p:txEl>
                                              <p:pRg st="4" end="4"/>
                                            </p:txEl>
                                          </p:spTgt>
                                        </p:tgtEl>
                                        <p:attrNameLst>
                                          <p:attrName>style.visibility</p:attrName>
                                        </p:attrNameLst>
                                      </p:cBhvr>
                                      <p:to>
                                        <p:strVal val="visible"/>
                                      </p:to>
                                    </p:set>
                                    <p:animEffect transition="in" filter="blinds(horizontal)">
                                      <p:cBhvr>
                                        <p:cTn id="23" dur="500"/>
                                        <p:tgtEl>
                                          <p:spTgt spid="72706">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2706">
                                            <p:txEl>
                                              <p:pRg st="5" end="5"/>
                                            </p:txEl>
                                          </p:spTgt>
                                        </p:tgtEl>
                                        <p:attrNameLst>
                                          <p:attrName>style.visibility</p:attrName>
                                        </p:attrNameLst>
                                      </p:cBhvr>
                                      <p:to>
                                        <p:strVal val="visible"/>
                                      </p:to>
                                    </p:set>
                                    <p:animEffect transition="in" filter="blinds(horizontal)">
                                      <p:cBhvr>
                                        <p:cTn id="28" dur="500"/>
                                        <p:tgtEl>
                                          <p:spTgt spid="72706">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2706">
                                            <p:txEl>
                                              <p:pRg st="6" end="6"/>
                                            </p:txEl>
                                          </p:spTgt>
                                        </p:tgtEl>
                                        <p:attrNameLst>
                                          <p:attrName>style.visibility</p:attrName>
                                        </p:attrNameLst>
                                      </p:cBhvr>
                                      <p:to>
                                        <p:strVal val="visible"/>
                                      </p:to>
                                    </p:set>
                                    <p:animEffect transition="in" filter="blinds(horizontal)">
                                      <p:cBhvr>
                                        <p:cTn id="31" dur="500"/>
                                        <p:tgtEl>
                                          <p:spTgt spid="72706">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72706">
                                            <p:txEl>
                                              <p:pRg st="7" end="7"/>
                                            </p:txEl>
                                          </p:spTgt>
                                        </p:tgtEl>
                                        <p:attrNameLst>
                                          <p:attrName>style.visibility</p:attrName>
                                        </p:attrNameLst>
                                      </p:cBhvr>
                                      <p:to>
                                        <p:strVal val="visible"/>
                                      </p:to>
                                    </p:set>
                                    <p:animEffect transition="in" filter="blinds(horizontal)">
                                      <p:cBhvr>
                                        <p:cTn id="34" dur="500"/>
                                        <p:tgtEl>
                                          <p:spTgt spid="7270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p:cNvSpPr>
            <a:spLocks noGrp="1"/>
          </p:cNvSpPr>
          <p:nvPr>
            <p:ph idx="1"/>
          </p:nvPr>
        </p:nvSpPr>
        <p:spPr>
          <a:xfrm>
            <a:off x="425032" y="1545283"/>
            <a:ext cx="8291264" cy="2970683"/>
          </a:xfrm>
        </p:spPr>
        <p:txBody>
          <a:bodyPr/>
          <a:lstStyle/>
          <a:p>
            <a:r>
              <a:rPr lang="zh-CN" altLang="en-US" sz="2400" dirty="0" smtClean="0">
                <a:latin typeface="Arial" pitchFamily="34" charset="0"/>
                <a:ea typeface="黑体" pitchFamily="49" charset="-122"/>
              </a:rPr>
              <a:t>采用次价密封拍卖的规则，拍卖一件物品，对参拍的人来说，按照估值报价是占优策略</a:t>
            </a:r>
            <a:endParaRPr lang="en-US" altLang="zh-CN" sz="2400" dirty="0" smtClean="0">
              <a:latin typeface="Arial" pitchFamily="34" charset="0"/>
              <a:ea typeface="黑体" pitchFamily="49" charset="-122"/>
            </a:endParaRPr>
          </a:p>
          <a:p>
            <a:r>
              <a:rPr lang="zh-CN" altLang="en-US" sz="2400" dirty="0" smtClean="0">
                <a:latin typeface="Arial" pitchFamily="34" charset="0"/>
                <a:ea typeface="黑体" pitchFamily="49" charset="-122"/>
              </a:rPr>
              <a:t>在现实中，参拍人自觉应用这个结论的困难在于每个人其实很难知道自己对一件物品的“估值”到底是多少</a:t>
            </a:r>
            <a:endParaRPr lang="en-US" altLang="zh-CN" sz="2400" dirty="0" smtClean="0">
              <a:latin typeface="Arial" pitchFamily="34" charset="0"/>
              <a:ea typeface="黑体" pitchFamily="49" charset="-122"/>
            </a:endParaRPr>
          </a:p>
          <a:p>
            <a:pPr lvl="1"/>
            <a:r>
              <a:rPr lang="zh-CN" altLang="en-US" sz="2000" dirty="0" smtClean="0">
                <a:latin typeface="Arial" pitchFamily="34" charset="0"/>
                <a:ea typeface="黑体" pitchFamily="49" charset="-122"/>
              </a:rPr>
              <a:t>“估值”≠“我愿意出的钱数”</a:t>
            </a:r>
            <a:endParaRPr lang="en-US" altLang="zh-CN" sz="2000" dirty="0" smtClean="0">
              <a:latin typeface="Arial" pitchFamily="34" charset="0"/>
              <a:ea typeface="黑体" pitchFamily="49" charset="-122"/>
            </a:endParaRPr>
          </a:p>
          <a:p>
            <a:pPr lvl="1"/>
            <a:r>
              <a:rPr lang="zh-CN" altLang="en-US" sz="2000" dirty="0" smtClean="0">
                <a:latin typeface="Arial" pitchFamily="34" charset="0"/>
                <a:ea typeface="黑体" pitchFamily="49" charset="-122"/>
              </a:rPr>
              <a:t>“估值”</a:t>
            </a:r>
            <a:r>
              <a:rPr lang="en-US" altLang="zh-CN" sz="2000" dirty="0" smtClean="0">
                <a:latin typeface="Arial" pitchFamily="34" charset="0"/>
                <a:ea typeface="黑体" pitchFamily="49" charset="-122"/>
              </a:rPr>
              <a:t>=</a:t>
            </a:r>
            <a:r>
              <a:rPr lang="zh-CN" altLang="en-US" sz="2000" dirty="0" smtClean="0">
                <a:latin typeface="Arial" pitchFamily="34" charset="0"/>
                <a:ea typeface="黑体" pitchFamily="49" charset="-122"/>
              </a:rPr>
              <a:t>“我绝不接受高于这个钱数”</a:t>
            </a:r>
            <a:endParaRPr lang="en-US" altLang="zh-CN" sz="2000" dirty="0" smtClean="0">
              <a:latin typeface="Arial" pitchFamily="34" charset="0"/>
              <a:ea typeface="黑体" pitchFamily="49" charset="-122"/>
            </a:endParaRPr>
          </a:p>
          <a:p>
            <a:r>
              <a:rPr lang="zh-CN" altLang="en-US" sz="2800" dirty="0" smtClean="0">
                <a:latin typeface="Arial" pitchFamily="34" charset="0"/>
                <a:ea typeface="黑体" pitchFamily="49" charset="-122"/>
              </a:rPr>
              <a:t>首价密封拍卖没有这个性质</a:t>
            </a:r>
            <a:endParaRPr lang="en-US" altLang="zh-CN" sz="2800" dirty="0" smtClean="0">
              <a:latin typeface="Arial" pitchFamily="34" charset="0"/>
              <a:ea typeface="黑体" pitchFamily="49" charset="-122"/>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748009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685800" y="2045295"/>
            <a:ext cx="7772400" cy="1102519"/>
          </a:xfrm>
        </p:spPr>
        <p:txBody>
          <a:bodyPr/>
          <a:lstStyle/>
          <a:p>
            <a:r>
              <a:rPr lang="zh-CN" altLang="en-US" sz="6000" dirty="0" smtClean="0">
                <a:latin typeface="Arial" pitchFamily="34" charset="0"/>
                <a:ea typeface="黑体" pitchFamily="49" charset="-122"/>
              </a:rPr>
              <a:t>匹配问题</a:t>
            </a:r>
          </a:p>
        </p:txBody>
      </p:sp>
    </p:spTree>
    <p:extLst>
      <p:ext uri="{BB962C8B-B14F-4D97-AF65-F5344CB8AC3E}">
        <p14:creationId xmlns:p14="http://schemas.microsoft.com/office/powerpoint/2010/main" val="3648049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内容占位符 2"/>
          <p:cNvSpPr>
            <a:spLocks noGrp="1"/>
          </p:cNvSpPr>
          <p:nvPr>
            <p:ph idx="1"/>
          </p:nvPr>
        </p:nvSpPr>
        <p:spPr>
          <a:xfrm>
            <a:off x="6444208" y="2950369"/>
            <a:ext cx="2232025" cy="1348979"/>
          </a:xfrm>
        </p:spPr>
        <p:txBody>
          <a:bodyPr/>
          <a:lstStyle/>
          <a:p>
            <a:pPr marL="0" indent="0">
              <a:buFont typeface="Arial" pitchFamily="34" charset="0"/>
              <a:buNone/>
            </a:pPr>
            <a:r>
              <a:rPr lang="zh-CN" altLang="en-US" dirty="0" smtClean="0">
                <a:latin typeface="Arial" pitchFamily="34" charset="0"/>
                <a:ea typeface="黑体" pitchFamily="49" charset="-122"/>
              </a:rPr>
              <a:t>出现在各种不同背景下</a:t>
            </a:r>
          </a:p>
        </p:txBody>
      </p:sp>
      <p:pic>
        <p:nvPicPr>
          <p:cNvPr id="15362" name="图片 3" descr="屏幕快照 2013-03-22 下午11.04.4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22818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标题 4"/>
          <p:cNvSpPr>
            <a:spLocks noGrp="1"/>
          </p:cNvSpPr>
          <p:nvPr>
            <p:ph type="title"/>
          </p:nvPr>
        </p:nvSpPr>
        <p:spPr>
          <a:xfrm>
            <a:off x="6444208" y="573882"/>
            <a:ext cx="2374900" cy="1869281"/>
          </a:xfrm>
        </p:spPr>
        <p:txBody>
          <a:bodyPr/>
          <a:lstStyle/>
          <a:p>
            <a:pPr algn="l"/>
            <a:r>
              <a:rPr lang="zh-CN" altLang="en-US" sz="3200" dirty="0" smtClean="0">
                <a:latin typeface="Arial" pitchFamily="34" charset="0"/>
                <a:ea typeface="黑体" pitchFamily="49" charset="-122"/>
              </a:rPr>
              <a:t>匹配是人类社会常见的基本问题之一</a:t>
            </a:r>
          </a:p>
        </p:txBody>
      </p:sp>
    </p:spTree>
    <p:extLst>
      <p:ext uri="{BB962C8B-B14F-4D97-AF65-F5344CB8AC3E}">
        <p14:creationId xmlns:p14="http://schemas.microsoft.com/office/powerpoint/2010/main" val="34981229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a:xfrm>
            <a:off x="468313" y="195263"/>
            <a:ext cx="8229600" cy="857250"/>
          </a:xfrm>
        </p:spPr>
        <p:txBody>
          <a:bodyPr/>
          <a:lstStyle/>
          <a:p>
            <a:r>
              <a:rPr lang="zh-CN" altLang="en-US" smtClean="0">
                <a:latin typeface="黑体" pitchFamily="49" charset="-122"/>
                <a:ea typeface="黑体" pitchFamily="49" charset="-122"/>
              </a:rPr>
              <a:t>匹配市场问题框架</a:t>
            </a:r>
          </a:p>
        </p:txBody>
      </p:sp>
      <p:sp>
        <p:nvSpPr>
          <p:cNvPr id="4" name="文本框 3"/>
          <p:cNvSpPr txBox="1"/>
          <p:nvPr/>
        </p:nvSpPr>
        <p:spPr>
          <a:xfrm>
            <a:off x="4932365" y="1995686"/>
            <a:ext cx="2303932" cy="2407134"/>
          </a:xfrm>
          <a:prstGeom prst="rect">
            <a:avLst/>
          </a:prstGeom>
          <a:noFill/>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nSpc>
                <a:spcPts val="3600"/>
              </a:lnSpc>
            </a:pPr>
            <a:r>
              <a:rPr lang="en-US" altLang="zh-CN" sz="3600" b="1" dirty="0">
                <a:solidFill>
                  <a:schemeClr val="bg1"/>
                </a:solidFill>
                <a:latin typeface="Calibri" pitchFamily="34" charset="0"/>
              </a:rPr>
              <a:t>v</a:t>
            </a:r>
            <a:r>
              <a:rPr lang="en-US" altLang="zh-CN" sz="3600" b="1" baseline="-25000" dirty="0">
                <a:solidFill>
                  <a:schemeClr val="bg1"/>
                </a:solidFill>
                <a:latin typeface="Calibri" pitchFamily="34" charset="0"/>
              </a:rPr>
              <a:t>11</a:t>
            </a:r>
            <a:r>
              <a:rPr lang="en-US" altLang="zh-CN" sz="3600" b="1" dirty="0">
                <a:solidFill>
                  <a:schemeClr val="bg1"/>
                </a:solidFill>
                <a:latin typeface="Calibri" pitchFamily="34" charset="0"/>
              </a:rPr>
              <a:t>  v</a:t>
            </a:r>
            <a:r>
              <a:rPr lang="en-US" altLang="zh-CN" sz="3600" b="1" baseline="-25000" dirty="0">
                <a:solidFill>
                  <a:schemeClr val="bg1"/>
                </a:solidFill>
                <a:latin typeface="Calibri" pitchFamily="34" charset="0"/>
              </a:rPr>
              <a:t>12 </a:t>
            </a:r>
            <a:r>
              <a:rPr lang="en-US" altLang="zh-CN" sz="3600" b="1" dirty="0">
                <a:solidFill>
                  <a:schemeClr val="bg1"/>
                </a:solidFill>
                <a:latin typeface="Calibri" pitchFamily="34" charset="0"/>
              </a:rPr>
              <a:t> v</a:t>
            </a:r>
            <a:r>
              <a:rPr lang="en-US" altLang="zh-CN" sz="3600" b="1" baseline="-25000" dirty="0">
                <a:solidFill>
                  <a:schemeClr val="bg1"/>
                </a:solidFill>
                <a:latin typeface="Calibri" pitchFamily="34" charset="0"/>
              </a:rPr>
              <a:t>13</a:t>
            </a:r>
          </a:p>
          <a:p>
            <a:pPr>
              <a:lnSpc>
                <a:spcPts val="3600"/>
              </a:lnSpc>
              <a:buFontTx/>
              <a:buAutoNum type="arabicPlain" startAt="6"/>
            </a:pPr>
            <a:endParaRPr lang="en-US" altLang="zh-CN" sz="3600" b="1" dirty="0">
              <a:solidFill>
                <a:schemeClr val="bg1"/>
              </a:solidFill>
              <a:latin typeface="Calibri" pitchFamily="34" charset="0"/>
            </a:endParaRPr>
          </a:p>
          <a:p>
            <a:pPr>
              <a:lnSpc>
                <a:spcPts val="3600"/>
              </a:lnSpc>
            </a:pPr>
            <a:r>
              <a:rPr lang="en-US" altLang="zh-CN" sz="3600" b="1" dirty="0">
                <a:solidFill>
                  <a:schemeClr val="bg1"/>
                </a:solidFill>
                <a:latin typeface="Calibri" pitchFamily="34" charset="0"/>
              </a:rPr>
              <a:t>v</a:t>
            </a:r>
            <a:r>
              <a:rPr lang="en-US" altLang="zh-CN" sz="3600" b="1" baseline="-25000" dirty="0">
                <a:solidFill>
                  <a:schemeClr val="bg1"/>
                </a:solidFill>
                <a:latin typeface="Calibri" pitchFamily="34" charset="0"/>
              </a:rPr>
              <a:t>21</a:t>
            </a:r>
            <a:r>
              <a:rPr lang="en-US" altLang="zh-CN" sz="3600" b="1" dirty="0">
                <a:solidFill>
                  <a:schemeClr val="bg1"/>
                </a:solidFill>
                <a:latin typeface="Calibri" pitchFamily="34" charset="0"/>
              </a:rPr>
              <a:t>  v</a:t>
            </a:r>
            <a:r>
              <a:rPr lang="en-US" altLang="zh-CN" sz="3600" b="1" baseline="-25000" dirty="0">
                <a:solidFill>
                  <a:schemeClr val="bg1"/>
                </a:solidFill>
                <a:latin typeface="Calibri" pitchFamily="34" charset="0"/>
              </a:rPr>
              <a:t>22 </a:t>
            </a:r>
            <a:r>
              <a:rPr lang="en-US" altLang="zh-CN" sz="3600" b="1" dirty="0">
                <a:solidFill>
                  <a:schemeClr val="bg1"/>
                </a:solidFill>
                <a:latin typeface="Calibri" pitchFamily="34" charset="0"/>
              </a:rPr>
              <a:t> v</a:t>
            </a:r>
            <a:r>
              <a:rPr lang="en-US" altLang="zh-CN" sz="3600" b="1" baseline="-25000" dirty="0">
                <a:solidFill>
                  <a:schemeClr val="bg1"/>
                </a:solidFill>
                <a:latin typeface="Calibri" pitchFamily="34" charset="0"/>
              </a:rPr>
              <a:t>23</a:t>
            </a:r>
          </a:p>
          <a:p>
            <a:pPr>
              <a:lnSpc>
                <a:spcPts val="3600"/>
              </a:lnSpc>
            </a:pPr>
            <a:endParaRPr lang="en-US" altLang="zh-CN" sz="3600" b="1" dirty="0">
              <a:solidFill>
                <a:schemeClr val="bg1"/>
              </a:solidFill>
              <a:latin typeface="Calibri" pitchFamily="34" charset="0"/>
            </a:endParaRPr>
          </a:p>
          <a:p>
            <a:pPr>
              <a:lnSpc>
                <a:spcPts val="3600"/>
              </a:lnSpc>
            </a:pPr>
            <a:r>
              <a:rPr lang="en-US" altLang="zh-CN" sz="3600" b="1" dirty="0">
                <a:solidFill>
                  <a:schemeClr val="bg1"/>
                </a:solidFill>
                <a:latin typeface="Calibri" pitchFamily="34" charset="0"/>
              </a:rPr>
              <a:t>v</a:t>
            </a:r>
            <a:r>
              <a:rPr lang="en-US" altLang="zh-CN" sz="3600" b="1" baseline="-25000" dirty="0">
                <a:solidFill>
                  <a:schemeClr val="bg1"/>
                </a:solidFill>
                <a:latin typeface="Calibri" pitchFamily="34" charset="0"/>
              </a:rPr>
              <a:t>31</a:t>
            </a:r>
            <a:r>
              <a:rPr lang="en-US" altLang="zh-CN" sz="3600" b="1" dirty="0">
                <a:solidFill>
                  <a:schemeClr val="bg1"/>
                </a:solidFill>
                <a:latin typeface="Calibri" pitchFamily="34" charset="0"/>
              </a:rPr>
              <a:t>  v</a:t>
            </a:r>
            <a:r>
              <a:rPr lang="en-US" altLang="zh-CN" sz="3600" b="1" baseline="-25000" dirty="0">
                <a:solidFill>
                  <a:schemeClr val="bg1"/>
                </a:solidFill>
                <a:latin typeface="Calibri" pitchFamily="34" charset="0"/>
              </a:rPr>
              <a:t>32 </a:t>
            </a:r>
            <a:r>
              <a:rPr lang="en-US" altLang="zh-CN" sz="3600" b="1" dirty="0">
                <a:solidFill>
                  <a:schemeClr val="bg1"/>
                </a:solidFill>
                <a:latin typeface="Calibri" pitchFamily="34" charset="0"/>
              </a:rPr>
              <a:t> v</a:t>
            </a:r>
            <a:r>
              <a:rPr lang="en-US" altLang="zh-CN" sz="3600" b="1" baseline="-25000" dirty="0">
                <a:solidFill>
                  <a:schemeClr val="bg1"/>
                </a:solidFill>
                <a:latin typeface="Calibri" pitchFamily="34" charset="0"/>
              </a:rPr>
              <a:t>33</a:t>
            </a:r>
          </a:p>
        </p:txBody>
      </p:sp>
      <p:sp>
        <p:nvSpPr>
          <p:cNvPr id="41" name="笑脸 40"/>
          <p:cNvSpPr>
            <a:spLocks noChangeArrowheads="1"/>
          </p:cNvSpPr>
          <p:nvPr/>
        </p:nvSpPr>
        <p:spPr bwMode="auto">
          <a:xfrm>
            <a:off x="4211638" y="2157611"/>
            <a:ext cx="431800" cy="325041"/>
          </a:xfrm>
          <a:prstGeom prst="smileyFace">
            <a:avLst>
              <a:gd name="adj" fmla="val 4653"/>
            </a:avLst>
          </a:prstGeom>
          <a:solidFill>
            <a:srgbClr val="E6B9B8"/>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42" name="操作按钮: 主页 41">
            <a:hlinkClick r:id="" action="ppaction://hlinkshowjump?jump=firstslide" highlightClick="1"/>
          </p:cNvPr>
          <p:cNvSpPr>
            <a:spLocks noChangeArrowheads="1"/>
          </p:cNvSpPr>
          <p:nvPr/>
        </p:nvSpPr>
        <p:spPr bwMode="auto">
          <a:xfrm>
            <a:off x="2411413" y="2157611"/>
            <a:ext cx="431800" cy="325041"/>
          </a:xfrm>
          <a:prstGeom prst="actionButtonHome">
            <a:avLst/>
          </a:prstGeom>
          <a:solidFill>
            <a:srgbClr val="FDEADA"/>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43" name="笑脸 42"/>
          <p:cNvSpPr>
            <a:spLocks noChangeArrowheads="1"/>
          </p:cNvSpPr>
          <p:nvPr/>
        </p:nvSpPr>
        <p:spPr bwMode="auto">
          <a:xfrm>
            <a:off x="4211638" y="3076774"/>
            <a:ext cx="431800" cy="323850"/>
          </a:xfrm>
          <a:prstGeom prst="smileyFace">
            <a:avLst>
              <a:gd name="adj" fmla="val 4653"/>
            </a:avLst>
          </a:prstGeom>
          <a:solidFill>
            <a:srgbClr val="8EB4E3"/>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44" name="笑脸 43"/>
          <p:cNvSpPr>
            <a:spLocks noChangeArrowheads="1"/>
          </p:cNvSpPr>
          <p:nvPr/>
        </p:nvSpPr>
        <p:spPr bwMode="auto">
          <a:xfrm>
            <a:off x="4211638" y="3994746"/>
            <a:ext cx="431800" cy="323850"/>
          </a:xfrm>
          <a:prstGeom prst="smileyFace">
            <a:avLst>
              <a:gd name="adj" fmla="val 4653"/>
            </a:avLst>
          </a:prstGeom>
          <a:solidFill>
            <a:schemeClr val="bg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45" name="操作按钮: 主页 44">
            <a:hlinkClick r:id="" action="ppaction://hlinkshowjump?jump=firstslide" highlightClick="1"/>
          </p:cNvPr>
          <p:cNvSpPr>
            <a:spLocks noChangeArrowheads="1"/>
          </p:cNvSpPr>
          <p:nvPr/>
        </p:nvSpPr>
        <p:spPr bwMode="auto">
          <a:xfrm>
            <a:off x="2411413" y="3994746"/>
            <a:ext cx="431800" cy="323850"/>
          </a:xfrm>
          <a:prstGeom prst="actionButtonHome">
            <a:avLst/>
          </a:prstGeom>
          <a:solidFill>
            <a:srgbClr val="FCD5B5"/>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46" name="操作按钮: 主页 45">
            <a:hlinkClick r:id="" action="ppaction://hlinkshowjump?jump=firstslide" highlightClick="1"/>
          </p:cNvPr>
          <p:cNvSpPr>
            <a:spLocks noChangeArrowheads="1"/>
          </p:cNvSpPr>
          <p:nvPr/>
        </p:nvSpPr>
        <p:spPr bwMode="auto">
          <a:xfrm>
            <a:off x="2411413" y="3076774"/>
            <a:ext cx="431800" cy="323850"/>
          </a:xfrm>
          <a:prstGeom prst="actionButtonHome">
            <a:avLst/>
          </a:prstGeom>
          <a:solidFill>
            <a:srgbClr val="CCFFCC"/>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17418" name="文本框 2"/>
          <p:cNvSpPr txBox="1">
            <a:spLocks noChangeArrowheads="1"/>
          </p:cNvSpPr>
          <p:nvPr/>
        </p:nvSpPr>
        <p:spPr bwMode="auto">
          <a:xfrm>
            <a:off x="2195514" y="1534021"/>
            <a:ext cx="936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a:solidFill>
                  <a:schemeClr val="bg1"/>
                </a:solidFill>
                <a:latin typeface="黑体" pitchFamily="49" charset="-122"/>
                <a:ea typeface="黑体" pitchFamily="49" charset="-122"/>
              </a:rPr>
              <a:t>卖方</a:t>
            </a:r>
          </a:p>
        </p:txBody>
      </p:sp>
      <p:sp>
        <p:nvSpPr>
          <p:cNvPr id="17419" name="文本框 18"/>
          <p:cNvSpPr txBox="1">
            <a:spLocks noChangeArrowheads="1"/>
          </p:cNvSpPr>
          <p:nvPr/>
        </p:nvSpPr>
        <p:spPr bwMode="auto">
          <a:xfrm>
            <a:off x="3995739" y="1534021"/>
            <a:ext cx="936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a:solidFill>
                  <a:schemeClr val="bg1"/>
                </a:solidFill>
                <a:latin typeface="黑体" pitchFamily="49" charset="-122"/>
                <a:ea typeface="黑体" pitchFamily="49" charset="-122"/>
              </a:rPr>
              <a:t>买方</a:t>
            </a:r>
          </a:p>
        </p:txBody>
      </p:sp>
      <p:sp>
        <p:nvSpPr>
          <p:cNvPr id="17420" name="文本框 19"/>
          <p:cNvSpPr txBox="1">
            <a:spLocks noChangeArrowheads="1"/>
          </p:cNvSpPr>
          <p:nvPr/>
        </p:nvSpPr>
        <p:spPr bwMode="auto">
          <a:xfrm>
            <a:off x="5364164" y="1534021"/>
            <a:ext cx="1728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a:solidFill>
                  <a:schemeClr val="bg1"/>
                </a:solidFill>
                <a:latin typeface="黑体" pitchFamily="49" charset="-122"/>
                <a:ea typeface="黑体" pitchFamily="49" charset="-122"/>
              </a:rPr>
              <a:t>买方估值</a:t>
            </a:r>
          </a:p>
        </p:txBody>
      </p:sp>
      <p:sp>
        <p:nvSpPr>
          <p:cNvPr id="5" name="线形标注 1 4"/>
          <p:cNvSpPr>
            <a:spLocks/>
          </p:cNvSpPr>
          <p:nvPr/>
        </p:nvSpPr>
        <p:spPr bwMode="auto">
          <a:xfrm>
            <a:off x="2195513" y="4534099"/>
            <a:ext cx="2736850" cy="323850"/>
          </a:xfrm>
          <a:prstGeom prst="borderCallout1">
            <a:avLst>
              <a:gd name="adj1" fmla="val -15370"/>
              <a:gd name="adj2" fmla="val 42718"/>
              <a:gd name="adj3" fmla="val -218218"/>
              <a:gd name="adj4" fmla="val 55236"/>
            </a:avLst>
          </a:prstGeom>
          <a:noFill/>
          <a:ln w="9525">
            <a:solidFill>
              <a:srgbClr val="4A7EBB"/>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r>
              <a:rPr kumimoji="1" lang="zh-CN" altLang="en-US">
                <a:solidFill>
                  <a:srgbClr val="FAC090"/>
                </a:solidFill>
                <a:latin typeface="Calibri" pitchFamily="34" charset="0"/>
              </a:rPr>
              <a:t>存在多种可能的配置关系</a:t>
            </a:r>
          </a:p>
        </p:txBody>
      </p:sp>
    </p:spTree>
    <p:extLst>
      <p:ext uri="{BB962C8B-B14F-4D97-AF65-F5344CB8AC3E}">
        <p14:creationId xmlns:p14="http://schemas.microsoft.com/office/powerpoint/2010/main" val="3386755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468313" y="86916"/>
            <a:ext cx="8229600" cy="857250"/>
          </a:xfrm>
        </p:spPr>
        <p:txBody>
          <a:bodyPr/>
          <a:lstStyle/>
          <a:p>
            <a:r>
              <a:rPr lang="zh-CN" altLang="en-US" smtClean="0">
                <a:latin typeface="Arial" pitchFamily="34" charset="0"/>
                <a:ea typeface="黑体" pitchFamily="49" charset="-122"/>
              </a:rPr>
              <a:t>简单匹配问题</a:t>
            </a:r>
          </a:p>
        </p:txBody>
      </p:sp>
      <p:sp>
        <p:nvSpPr>
          <p:cNvPr id="18434" name="内容占位符 2"/>
          <p:cNvSpPr>
            <a:spLocks noGrp="1"/>
          </p:cNvSpPr>
          <p:nvPr>
            <p:ph idx="1"/>
          </p:nvPr>
        </p:nvSpPr>
        <p:spPr>
          <a:xfrm>
            <a:off x="468313" y="1222102"/>
            <a:ext cx="4762500" cy="2501776"/>
          </a:xfrm>
        </p:spPr>
        <p:txBody>
          <a:bodyPr/>
          <a:lstStyle/>
          <a:p>
            <a:pPr eaLnBrk="1"/>
            <a:r>
              <a:rPr lang="zh-CN" altLang="en-US" sz="2400" dirty="0" smtClean="0">
                <a:latin typeface="Arial" pitchFamily="34" charset="0"/>
                <a:ea typeface="黑体" pitchFamily="49" charset="-122"/>
              </a:rPr>
              <a:t>例子：</a:t>
            </a:r>
            <a:r>
              <a:rPr lang="en-US" altLang="zh-CN" sz="2400" dirty="0" smtClean="0">
                <a:latin typeface="Arial" pitchFamily="34" charset="0"/>
                <a:ea typeface="黑体" pitchFamily="49" charset="-122"/>
              </a:rPr>
              <a:t>5</a:t>
            </a:r>
            <a:r>
              <a:rPr lang="zh-CN" altLang="en-US" sz="2400" dirty="0" smtClean="0">
                <a:latin typeface="Arial" pitchFamily="34" charset="0"/>
                <a:ea typeface="黑体" pitchFamily="49" charset="-122"/>
              </a:rPr>
              <a:t>个学生，</a:t>
            </a:r>
            <a:r>
              <a:rPr lang="en-US" altLang="zh-CN" sz="2400" dirty="0" smtClean="0">
                <a:latin typeface="Arial" pitchFamily="34" charset="0"/>
                <a:ea typeface="黑体" pitchFamily="49" charset="-122"/>
              </a:rPr>
              <a:t>5</a:t>
            </a:r>
            <a:r>
              <a:rPr lang="zh-CN" altLang="en-US" sz="2400" dirty="0" smtClean="0">
                <a:latin typeface="Arial" pitchFamily="34" charset="0"/>
                <a:ea typeface="黑体" pitchFamily="49" charset="-122"/>
              </a:rPr>
              <a:t>个宿舍房间，要做一个住宿安排，每个学生表达了自己的意愿（要求），图示如右</a:t>
            </a:r>
            <a:endParaRPr lang="en-US" altLang="zh-CN" sz="2400" dirty="0" smtClean="0">
              <a:latin typeface="Arial" pitchFamily="34" charset="0"/>
              <a:ea typeface="黑体" pitchFamily="49" charset="-122"/>
            </a:endParaRPr>
          </a:p>
          <a:p>
            <a:pPr eaLnBrk="1"/>
            <a:r>
              <a:rPr lang="zh-CN" altLang="en-US" sz="2400" dirty="0" smtClean="0">
                <a:latin typeface="Arial" pitchFamily="34" charset="0"/>
                <a:ea typeface="黑体" pitchFamily="49" charset="-122"/>
              </a:rPr>
              <a:t>问，是否有一种安排（配置），使每人都满意？</a:t>
            </a:r>
          </a:p>
        </p:txBody>
      </p:sp>
      <p:pic>
        <p:nvPicPr>
          <p:cNvPr id="1843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5601" y="1006078"/>
            <a:ext cx="3198813" cy="396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84214" y="3723878"/>
            <a:ext cx="4535487" cy="954107"/>
          </a:xfrm>
          <a:prstGeom prst="rect">
            <a:avLst/>
          </a:prstGeom>
          <a:solidFill>
            <a:schemeClr val="accent1">
              <a:lumMod val="50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800" dirty="0">
                <a:solidFill>
                  <a:srgbClr val="FFFFFF"/>
                </a:solidFill>
                <a:ea typeface="黑体" pitchFamily="49" charset="-122"/>
              </a:rPr>
              <a:t>我们看到，二部图是表达这种情况的方便自然的</a:t>
            </a:r>
            <a:r>
              <a:rPr lang="zh-CN" altLang="en-US" sz="2800" dirty="0" smtClean="0">
                <a:solidFill>
                  <a:srgbClr val="FFFFFF"/>
                </a:solidFill>
                <a:ea typeface="黑体" pitchFamily="49" charset="-122"/>
              </a:rPr>
              <a:t>工具</a:t>
            </a:r>
            <a:endParaRPr lang="zh-CN" altLang="en-US" sz="2800" dirty="0">
              <a:solidFill>
                <a:srgbClr val="FFFFFF"/>
              </a:solidFill>
              <a:ea typeface="黑体" pitchFamily="49" charset="-122"/>
            </a:endParaRPr>
          </a:p>
        </p:txBody>
      </p:sp>
    </p:spTree>
    <p:extLst>
      <p:ext uri="{BB962C8B-B14F-4D97-AF65-F5344CB8AC3E}">
        <p14:creationId xmlns:p14="http://schemas.microsoft.com/office/powerpoint/2010/main" val="960479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457200" y="123478"/>
            <a:ext cx="8229600" cy="857250"/>
          </a:xfrm>
        </p:spPr>
        <p:txBody>
          <a:bodyPr/>
          <a:lstStyle/>
          <a:p>
            <a:r>
              <a:rPr lang="zh-CN" altLang="en-US" dirty="0" smtClean="0">
                <a:latin typeface="Arial" pitchFamily="34" charset="0"/>
                <a:ea typeface="黑体" pitchFamily="49" charset="-122"/>
              </a:rPr>
              <a:t>网络中的博弈：一个简化的例子</a:t>
            </a:r>
          </a:p>
        </p:txBody>
      </p:sp>
      <p:sp>
        <p:nvSpPr>
          <p:cNvPr id="16386" name="内容占位符 2"/>
          <p:cNvSpPr>
            <a:spLocks noGrp="1"/>
          </p:cNvSpPr>
          <p:nvPr>
            <p:ph idx="1"/>
          </p:nvPr>
        </p:nvSpPr>
        <p:spPr>
          <a:xfrm>
            <a:off x="424111" y="3544267"/>
            <a:ext cx="8280920" cy="1403747"/>
          </a:xfrm>
        </p:spPr>
        <p:txBody>
          <a:bodyPr/>
          <a:lstStyle/>
          <a:p>
            <a:r>
              <a:rPr lang="zh-CN" altLang="en-US" sz="2400" dirty="0" smtClean="0">
                <a:latin typeface="Arial" pitchFamily="34" charset="0"/>
                <a:ea typeface="黑体" pitchFamily="49" charset="-122"/>
              </a:rPr>
              <a:t>参与人：</a:t>
            </a:r>
            <a:r>
              <a:rPr lang="en-US" altLang="zh-CN" sz="2400" dirty="0" smtClean="0">
                <a:latin typeface="Arial" pitchFamily="34" charset="0"/>
                <a:ea typeface="黑体" pitchFamily="49" charset="-122"/>
              </a:rPr>
              <a:t>4000</a:t>
            </a:r>
            <a:r>
              <a:rPr lang="zh-CN" altLang="en-US" sz="2400" dirty="0" smtClean="0">
                <a:latin typeface="Arial" pitchFamily="34" charset="0"/>
                <a:ea typeface="黑体" pitchFamily="49" charset="-122"/>
              </a:rPr>
              <a:t>位司机</a:t>
            </a:r>
            <a:endParaRPr lang="en-US" altLang="zh-CN" sz="2400" dirty="0" smtClean="0">
              <a:latin typeface="Arial" pitchFamily="34" charset="0"/>
              <a:ea typeface="黑体" pitchFamily="49" charset="-122"/>
            </a:endParaRPr>
          </a:p>
          <a:p>
            <a:r>
              <a:rPr lang="zh-CN" altLang="en-US" sz="2400" dirty="0" smtClean="0">
                <a:latin typeface="Arial" pitchFamily="34" charset="0"/>
                <a:ea typeface="黑体" pitchFamily="49" charset="-122"/>
              </a:rPr>
              <a:t>策略：“走上面”和“走下面”</a:t>
            </a:r>
            <a:endParaRPr lang="en-US" altLang="zh-CN" sz="2400" dirty="0" smtClean="0">
              <a:latin typeface="Arial" pitchFamily="34" charset="0"/>
              <a:ea typeface="黑体" pitchFamily="49" charset="-122"/>
            </a:endParaRPr>
          </a:p>
          <a:p>
            <a:r>
              <a:rPr lang="zh-CN" altLang="en-US" sz="2400" dirty="0" smtClean="0">
                <a:latin typeface="Arial" pitchFamily="34" charset="0"/>
                <a:ea typeface="黑体" pitchFamily="49" charset="-122"/>
              </a:rPr>
              <a:t>回报：行驶时间（越</a:t>
            </a:r>
            <a:r>
              <a:rPr lang="zh-CN" altLang="en-US" sz="2400" dirty="0">
                <a:latin typeface="Arial" pitchFamily="34" charset="0"/>
                <a:ea typeface="黑体" pitchFamily="49" charset="-122"/>
              </a:rPr>
              <a:t>短</a:t>
            </a:r>
            <a:r>
              <a:rPr lang="zh-CN" altLang="en-US" sz="2400" dirty="0" smtClean="0">
                <a:latin typeface="Arial" pitchFamily="34" charset="0"/>
                <a:ea typeface="黑体" pitchFamily="49" charset="-122"/>
              </a:rPr>
              <a:t>越好），显然也取决于他人的策略</a:t>
            </a:r>
          </a:p>
        </p:txBody>
      </p:sp>
      <p:pic>
        <p:nvPicPr>
          <p:cNvPr id="16387" name="图片 2" descr="8.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564546"/>
            <a:ext cx="4247827" cy="19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3"/>
          <p:cNvSpPr txBox="1">
            <a:spLocks/>
          </p:cNvSpPr>
          <p:nvPr/>
        </p:nvSpPr>
        <p:spPr bwMode="auto">
          <a:xfrm>
            <a:off x="4572000" y="1610866"/>
            <a:ext cx="4464496"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0" hangingPunct="0">
              <a:spcBef>
                <a:spcPct val="20000"/>
              </a:spcBef>
              <a:buFont typeface="Arial" pitchFamily="34" charset="0"/>
              <a:buNone/>
            </a:pPr>
            <a:r>
              <a:rPr kumimoji="0" lang="zh-CN" altLang="en-US" sz="2800" dirty="0">
                <a:solidFill>
                  <a:schemeClr val="bg1"/>
                </a:solidFill>
                <a:ea typeface="黑体" pitchFamily="49" charset="-122"/>
              </a:rPr>
              <a:t>有</a:t>
            </a:r>
            <a:r>
              <a:rPr kumimoji="0" lang="en-US" altLang="zh-CN" sz="2800" dirty="0">
                <a:solidFill>
                  <a:schemeClr val="bg1"/>
                </a:solidFill>
                <a:ea typeface="黑体" pitchFamily="49" charset="-122"/>
              </a:rPr>
              <a:t>4000</a:t>
            </a:r>
            <a:r>
              <a:rPr kumimoji="0" lang="zh-CN" altLang="en-US" sz="2800" dirty="0">
                <a:solidFill>
                  <a:schemeClr val="bg1"/>
                </a:solidFill>
                <a:ea typeface="黑体" pitchFamily="49" charset="-122"/>
              </a:rPr>
              <a:t>辆车，都要从</a:t>
            </a:r>
            <a:r>
              <a:rPr kumimoji="0" lang="en-US" altLang="zh-CN" sz="2800" dirty="0">
                <a:solidFill>
                  <a:schemeClr val="bg1"/>
                </a:solidFill>
                <a:ea typeface="黑体" pitchFamily="49" charset="-122"/>
              </a:rPr>
              <a:t>A</a:t>
            </a:r>
            <a:r>
              <a:rPr kumimoji="0" lang="zh-CN" altLang="en-US" sz="2800" dirty="0">
                <a:solidFill>
                  <a:schemeClr val="bg1"/>
                </a:solidFill>
                <a:ea typeface="黑体" pitchFamily="49" charset="-122"/>
              </a:rPr>
              <a:t>到</a:t>
            </a:r>
            <a:r>
              <a:rPr kumimoji="0" lang="en-US" altLang="zh-CN" sz="2800" dirty="0">
                <a:solidFill>
                  <a:schemeClr val="bg1"/>
                </a:solidFill>
                <a:ea typeface="黑体" pitchFamily="49" charset="-122"/>
              </a:rPr>
              <a:t>B</a:t>
            </a:r>
          </a:p>
        </p:txBody>
      </p:sp>
      <p:sp>
        <p:nvSpPr>
          <p:cNvPr id="6" name="文本框 5"/>
          <p:cNvSpPr txBox="1"/>
          <p:nvPr/>
        </p:nvSpPr>
        <p:spPr>
          <a:xfrm>
            <a:off x="4572000" y="2571750"/>
            <a:ext cx="4464496" cy="954107"/>
          </a:xfrm>
          <a:prstGeom prst="rect">
            <a:avLst/>
          </a:prstGeom>
          <a:solidFill>
            <a:schemeClr val="accent6">
              <a:lumMod val="40000"/>
              <a:lumOff val="60000"/>
            </a:schemeClr>
          </a:solidFill>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800" dirty="0">
                <a:ea typeface="黑体" pitchFamily="49" charset="-122"/>
              </a:rPr>
              <a:t>均衡？</a:t>
            </a:r>
            <a:endParaRPr lang="en-US" altLang="zh-CN" sz="2800" dirty="0">
              <a:ea typeface="黑体" pitchFamily="49" charset="-122"/>
            </a:endParaRPr>
          </a:p>
          <a:p>
            <a:r>
              <a:rPr lang="zh-CN" altLang="en-US" sz="2800" dirty="0">
                <a:ea typeface="黑体" pitchFamily="49" charset="-122"/>
              </a:rPr>
              <a:t>一种没人要调整选择的状态</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789385"/>
            <a:ext cx="3198812" cy="396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156176" y="789385"/>
            <a:ext cx="2664296" cy="3901068"/>
          </a:xfrm>
          <a:prstGeom prst="rect">
            <a:avLst/>
          </a:prstGeom>
          <a:noFill/>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nSpc>
                <a:spcPts val="3300"/>
              </a:lnSpc>
            </a:pPr>
            <a:r>
              <a:rPr lang="en-US" altLang="zh-CN" sz="3200" dirty="0">
                <a:solidFill>
                  <a:schemeClr val="bg1"/>
                </a:solidFill>
                <a:ea typeface="黑体" pitchFamily="49" charset="-122"/>
              </a:rPr>
              <a:t>Y  </a:t>
            </a:r>
            <a:r>
              <a:rPr lang="en-US" altLang="zh-CN" sz="3200" dirty="0" err="1">
                <a:solidFill>
                  <a:schemeClr val="bg1"/>
                </a:solidFill>
                <a:ea typeface="黑体" pitchFamily="49" charset="-122"/>
              </a:rPr>
              <a:t>Y</a:t>
            </a:r>
            <a:r>
              <a:rPr lang="en-US" altLang="zh-CN" sz="3200" dirty="0">
                <a:solidFill>
                  <a:schemeClr val="bg1"/>
                </a:solidFill>
                <a:ea typeface="黑体" pitchFamily="49" charset="-122"/>
              </a:rPr>
              <a:t>   </a:t>
            </a:r>
            <a:r>
              <a:rPr lang="en-US" altLang="zh-CN" sz="3200" dirty="0" err="1">
                <a:solidFill>
                  <a:schemeClr val="bg1"/>
                </a:solidFill>
                <a:ea typeface="黑体" pitchFamily="49" charset="-122"/>
              </a:rPr>
              <a:t>Y</a:t>
            </a:r>
            <a:r>
              <a:rPr lang="en-US" altLang="zh-CN" sz="3200" dirty="0">
                <a:solidFill>
                  <a:schemeClr val="bg1"/>
                </a:solidFill>
                <a:ea typeface="黑体" pitchFamily="49" charset="-122"/>
              </a:rPr>
              <a:t>  N  </a:t>
            </a:r>
            <a:r>
              <a:rPr lang="en-US" altLang="zh-CN" sz="3200" dirty="0" err="1">
                <a:solidFill>
                  <a:schemeClr val="bg1"/>
                </a:solidFill>
                <a:ea typeface="黑体" pitchFamily="49" charset="-122"/>
              </a:rPr>
              <a:t>N</a:t>
            </a:r>
            <a:r>
              <a:rPr lang="en-US" altLang="zh-CN" sz="3200" dirty="0">
                <a:solidFill>
                  <a:schemeClr val="bg1"/>
                </a:solidFill>
                <a:ea typeface="黑体" pitchFamily="49" charset="-122"/>
              </a:rPr>
              <a:t> </a:t>
            </a:r>
          </a:p>
          <a:p>
            <a:pPr>
              <a:lnSpc>
                <a:spcPts val="3300"/>
              </a:lnSpc>
            </a:pPr>
            <a:endParaRPr lang="en-US" altLang="zh-CN" sz="3200" dirty="0">
              <a:solidFill>
                <a:schemeClr val="bg1"/>
              </a:solidFill>
              <a:ea typeface="黑体" pitchFamily="49" charset="-122"/>
            </a:endParaRPr>
          </a:p>
          <a:p>
            <a:pPr>
              <a:lnSpc>
                <a:spcPts val="3300"/>
              </a:lnSpc>
            </a:pPr>
            <a:r>
              <a:rPr lang="en-US" altLang="zh-CN" sz="3200" dirty="0">
                <a:solidFill>
                  <a:schemeClr val="bg1"/>
                </a:solidFill>
                <a:ea typeface="黑体" pitchFamily="49" charset="-122"/>
              </a:rPr>
              <a:t>Y  N  </a:t>
            </a:r>
            <a:r>
              <a:rPr lang="en-US" altLang="zh-CN" sz="3200" dirty="0" err="1">
                <a:solidFill>
                  <a:schemeClr val="bg1"/>
                </a:solidFill>
                <a:ea typeface="黑体" pitchFamily="49" charset="-122"/>
              </a:rPr>
              <a:t>N</a:t>
            </a:r>
            <a:r>
              <a:rPr lang="en-US" altLang="zh-CN" sz="3200" dirty="0">
                <a:solidFill>
                  <a:schemeClr val="bg1"/>
                </a:solidFill>
                <a:ea typeface="黑体" pitchFamily="49" charset="-122"/>
              </a:rPr>
              <a:t>  </a:t>
            </a:r>
            <a:r>
              <a:rPr lang="en-US" altLang="zh-CN" sz="3200" dirty="0" err="1">
                <a:solidFill>
                  <a:schemeClr val="bg1"/>
                </a:solidFill>
                <a:ea typeface="黑体" pitchFamily="49" charset="-122"/>
              </a:rPr>
              <a:t>N</a:t>
            </a:r>
            <a:r>
              <a:rPr lang="en-US" altLang="zh-CN" sz="3200" dirty="0">
                <a:solidFill>
                  <a:schemeClr val="bg1"/>
                </a:solidFill>
                <a:ea typeface="黑体" pitchFamily="49" charset="-122"/>
              </a:rPr>
              <a:t>  </a:t>
            </a:r>
            <a:r>
              <a:rPr lang="en-US" altLang="zh-CN" sz="3200" dirty="0" err="1">
                <a:solidFill>
                  <a:schemeClr val="bg1"/>
                </a:solidFill>
                <a:ea typeface="黑体" pitchFamily="49" charset="-122"/>
              </a:rPr>
              <a:t>N</a:t>
            </a:r>
            <a:endParaRPr lang="en-US" altLang="zh-CN" sz="3200" dirty="0">
              <a:solidFill>
                <a:schemeClr val="bg1"/>
              </a:solidFill>
              <a:ea typeface="黑体" pitchFamily="49" charset="-122"/>
            </a:endParaRPr>
          </a:p>
          <a:p>
            <a:pPr>
              <a:lnSpc>
                <a:spcPts val="3300"/>
              </a:lnSpc>
            </a:pPr>
            <a:endParaRPr lang="en-US" altLang="zh-CN" sz="3200" dirty="0">
              <a:solidFill>
                <a:schemeClr val="bg1"/>
              </a:solidFill>
              <a:ea typeface="黑体" pitchFamily="49" charset="-122"/>
            </a:endParaRPr>
          </a:p>
          <a:p>
            <a:pPr>
              <a:lnSpc>
                <a:spcPts val="3300"/>
              </a:lnSpc>
            </a:pPr>
            <a:r>
              <a:rPr lang="en-US" altLang="zh-CN" sz="3200" dirty="0">
                <a:solidFill>
                  <a:schemeClr val="bg1"/>
                </a:solidFill>
                <a:ea typeface="黑体" pitchFamily="49" charset="-122"/>
              </a:rPr>
              <a:t>N  Y  N  </a:t>
            </a:r>
            <a:r>
              <a:rPr lang="en-US" altLang="zh-CN" sz="3200" dirty="0" err="1">
                <a:solidFill>
                  <a:schemeClr val="bg1"/>
                </a:solidFill>
                <a:ea typeface="黑体" pitchFamily="49" charset="-122"/>
              </a:rPr>
              <a:t>N</a:t>
            </a:r>
            <a:r>
              <a:rPr lang="en-US" altLang="zh-CN" sz="3200" dirty="0">
                <a:solidFill>
                  <a:schemeClr val="bg1"/>
                </a:solidFill>
                <a:ea typeface="黑体" pitchFamily="49" charset="-122"/>
              </a:rPr>
              <a:t>  </a:t>
            </a:r>
            <a:r>
              <a:rPr lang="en-US" altLang="zh-CN" sz="3200" dirty="0" err="1">
                <a:solidFill>
                  <a:schemeClr val="bg1"/>
                </a:solidFill>
                <a:ea typeface="黑体" pitchFamily="49" charset="-122"/>
              </a:rPr>
              <a:t>N</a:t>
            </a:r>
            <a:endParaRPr lang="en-US" altLang="zh-CN" sz="3200" dirty="0">
              <a:solidFill>
                <a:schemeClr val="bg1"/>
              </a:solidFill>
              <a:ea typeface="黑体" pitchFamily="49" charset="-122"/>
            </a:endParaRPr>
          </a:p>
          <a:p>
            <a:pPr>
              <a:lnSpc>
                <a:spcPts val="3300"/>
              </a:lnSpc>
            </a:pPr>
            <a:endParaRPr lang="en-US" altLang="zh-CN" sz="3200" dirty="0">
              <a:solidFill>
                <a:schemeClr val="bg1"/>
              </a:solidFill>
              <a:ea typeface="黑体" pitchFamily="49" charset="-122"/>
            </a:endParaRPr>
          </a:p>
          <a:p>
            <a:pPr>
              <a:lnSpc>
                <a:spcPts val="3300"/>
              </a:lnSpc>
            </a:pPr>
            <a:r>
              <a:rPr lang="en-US" altLang="zh-CN" sz="3200" dirty="0">
                <a:solidFill>
                  <a:schemeClr val="bg1"/>
                </a:solidFill>
                <a:ea typeface="黑体" pitchFamily="49" charset="-122"/>
              </a:rPr>
              <a:t>N  Y   </a:t>
            </a:r>
            <a:r>
              <a:rPr lang="en-US" altLang="zh-CN" sz="3200" dirty="0" err="1">
                <a:solidFill>
                  <a:schemeClr val="bg1"/>
                </a:solidFill>
                <a:ea typeface="黑体" pitchFamily="49" charset="-122"/>
              </a:rPr>
              <a:t>Y</a:t>
            </a:r>
            <a:r>
              <a:rPr lang="en-US" altLang="zh-CN" sz="3200" dirty="0">
                <a:solidFill>
                  <a:schemeClr val="bg1"/>
                </a:solidFill>
                <a:ea typeface="黑体" pitchFamily="49" charset="-122"/>
              </a:rPr>
              <a:t>  </a:t>
            </a:r>
            <a:r>
              <a:rPr lang="en-US" altLang="zh-CN" sz="3200" dirty="0" err="1">
                <a:solidFill>
                  <a:schemeClr val="bg1"/>
                </a:solidFill>
                <a:ea typeface="黑体" pitchFamily="49" charset="-122"/>
              </a:rPr>
              <a:t>Y</a:t>
            </a:r>
            <a:r>
              <a:rPr lang="en-US" altLang="zh-CN" sz="3200" dirty="0">
                <a:solidFill>
                  <a:schemeClr val="bg1"/>
                </a:solidFill>
                <a:ea typeface="黑体" pitchFamily="49" charset="-122"/>
              </a:rPr>
              <a:t>  </a:t>
            </a:r>
            <a:r>
              <a:rPr lang="en-US" altLang="zh-CN" sz="3200" dirty="0" err="1">
                <a:solidFill>
                  <a:schemeClr val="bg1"/>
                </a:solidFill>
                <a:ea typeface="黑体" pitchFamily="49" charset="-122"/>
              </a:rPr>
              <a:t>Y</a:t>
            </a:r>
            <a:r>
              <a:rPr lang="en-US" altLang="zh-CN" sz="3200" dirty="0">
                <a:solidFill>
                  <a:schemeClr val="bg1"/>
                </a:solidFill>
                <a:ea typeface="黑体" pitchFamily="49" charset="-122"/>
              </a:rPr>
              <a:t> </a:t>
            </a:r>
            <a:endParaRPr lang="en-US" altLang="zh-CN" sz="3200" baseline="-25000" dirty="0">
              <a:solidFill>
                <a:schemeClr val="bg1"/>
              </a:solidFill>
              <a:ea typeface="黑体" pitchFamily="49" charset="-122"/>
            </a:endParaRPr>
          </a:p>
          <a:p>
            <a:pPr>
              <a:lnSpc>
                <a:spcPts val="3300"/>
              </a:lnSpc>
            </a:pPr>
            <a:endParaRPr lang="en-US" altLang="zh-CN" sz="3200" dirty="0">
              <a:solidFill>
                <a:schemeClr val="bg1"/>
              </a:solidFill>
              <a:ea typeface="黑体" pitchFamily="49" charset="-122"/>
            </a:endParaRPr>
          </a:p>
          <a:p>
            <a:pPr>
              <a:lnSpc>
                <a:spcPts val="3300"/>
              </a:lnSpc>
            </a:pPr>
            <a:r>
              <a:rPr lang="en-US" altLang="zh-CN" sz="3200" dirty="0">
                <a:solidFill>
                  <a:schemeClr val="bg1"/>
                </a:solidFill>
                <a:ea typeface="黑体" pitchFamily="49" charset="-122"/>
              </a:rPr>
              <a:t>N  </a:t>
            </a:r>
            <a:r>
              <a:rPr lang="en-US" altLang="zh-CN" sz="3200" dirty="0" err="1">
                <a:solidFill>
                  <a:schemeClr val="bg1"/>
                </a:solidFill>
                <a:ea typeface="黑体" pitchFamily="49" charset="-122"/>
              </a:rPr>
              <a:t>N</a:t>
            </a:r>
            <a:r>
              <a:rPr lang="en-US" altLang="zh-CN" sz="3200" dirty="0">
                <a:solidFill>
                  <a:schemeClr val="bg1"/>
                </a:solidFill>
                <a:ea typeface="黑体" pitchFamily="49" charset="-122"/>
              </a:rPr>
              <a:t>  </a:t>
            </a:r>
            <a:r>
              <a:rPr lang="en-US" altLang="zh-CN" sz="3200" dirty="0" err="1">
                <a:solidFill>
                  <a:schemeClr val="bg1"/>
                </a:solidFill>
                <a:ea typeface="黑体" pitchFamily="49" charset="-122"/>
              </a:rPr>
              <a:t>N</a:t>
            </a:r>
            <a:r>
              <a:rPr lang="en-US" altLang="zh-CN" sz="3200" dirty="0">
                <a:solidFill>
                  <a:schemeClr val="bg1"/>
                </a:solidFill>
                <a:ea typeface="黑体" pitchFamily="49" charset="-122"/>
              </a:rPr>
              <a:t>  </a:t>
            </a:r>
            <a:r>
              <a:rPr lang="en-US" altLang="zh-CN" sz="3200" dirty="0" err="1">
                <a:solidFill>
                  <a:schemeClr val="bg1"/>
                </a:solidFill>
                <a:ea typeface="黑体" pitchFamily="49" charset="-122"/>
              </a:rPr>
              <a:t>N</a:t>
            </a:r>
            <a:r>
              <a:rPr lang="en-US" altLang="zh-CN" sz="3200" dirty="0">
                <a:solidFill>
                  <a:schemeClr val="bg1"/>
                </a:solidFill>
                <a:ea typeface="黑体" pitchFamily="49" charset="-122"/>
              </a:rPr>
              <a:t>  Y </a:t>
            </a:r>
          </a:p>
        </p:txBody>
      </p:sp>
      <p:sp>
        <p:nvSpPr>
          <p:cNvPr id="6" name="笑脸 5"/>
          <p:cNvSpPr>
            <a:spLocks noChangeArrowheads="1"/>
          </p:cNvSpPr>
          <p:nvPr/>
        </p:nvSpPr>
        <p:spPr bwMode="auto">
          <a:xfrm>
            <a:off x="5436096" y="1707356"/>
            <a:ext cx="431800" cy="325041"/>
          </a:xfrm>
          <a:prstGeom prst="smileyFace">
            <a:avLst>
              <a:gd name="adj" fmla="val 4653"/>
            </a:avLst>
          </a:prstGeom>
          <a:solidFill>
            <a:srgbClr val="E6B9B8"/>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操作按钮: 主页 6">
            <a:hlinkClick r:id="" action="ppaction://hlinkshowjump?jump=firstslide" highlightClick="1"/>
          </p:cNvPr>
          <p:cNvSpPr>
            <a:spLocks noChangeArrowheads="1"/>
          </p:cNvSpPr>
          <p:nvPr/>
        </p:nvSpPr>
        <p:spPr bwMode="auto">
          <a:xfrm>
            <a:off x="4354513" y="1707356"/>
            <a:ext cx="431800" cy="325041"/>
          </a:xfrm>
          <a:prstGeom prst="actionButtonHome">
            <a:avLst/>
          </a:prstGeom>
          <a:solidFill>
            <a:srgbClr val="FDEADA"/>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笑脸 7"/>
          <p:cNvSpPr>
            <a:spLocks noChangeArrowheads="1"/>
          </p:cNvSpPr>
          <p:nvPr/>
        </p:nvSpPr>
        <p:spPr bwMode="auto">
          <a:xfrm>
            <a:off x="5437683" y="2571750"/>
            <a:ext cx="431800" cy="323850"/>
          </a:xfrm>
          <a:prstGeom prst="smileyFace">
            <a:avLst>
              <a:gd name="adj" fmla="val 4653"/>
            </a:avLst>
          </a:prstGeom>
          <a:solidFill>
            <a:srgbClr val="8EB4E3"/>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笑脸 8"/>
          <p:cNvSpPr>
            <a:spLocks noChangeArrowheads="1"/>
          </p:cNvSpPr>
          <p:nvPr/>
        </p:nvSpPr>
        <p:spPr bwMode="auto">
          <a:xfrm>
            <a:off x="5437683" y="3381375"/>
            <a:ext cx="431800" cy="323850"/>
          </a:xfrm>
          <a:prstGeom prst="smileyFace">
            <a:avLst>
              <a:gd name="adj" fmla="val 4653"/>
            </a:avLst>
          </a:prstGeom>
          <a:solidFill>
            <a:schemeClr val="bg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操作按钮: 主页 9">
            <a:hlinkClick r:id="" action="ppaction://hlinkshowjump?jump=firstslide" highlightClick="1"/>
          </p:cNvPr>
          <p:cNvSpPr>
            <a:spLocks noChangeArrowheads="1"/>
          </p:cNvSpPr>
          <p:nvPr/>
        </p:nvSpPr>
        <p:spPr bwMode="auto">
          <a:xfrm>
            <a:off x="4356100" y="3381375"/>
            <a:ext cx="431800" cy="323850"/>
          </a:xfrm>
          <a:prstGeom prst="actionButtonHome">
            <a:avLst/>
          </a:prstGeom>
          <a:solidFill>
            <a:srgbClr val="FCD5B5"/>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操作按钮: 主页 10">
            <a:hlinkClick r:id="" action="ppaction://hlinkshowjump?jump=firstslide" highlightClick="1"/>
          </p:cNvPr>
          <p:cNvSpPr>
            <a:spLocks noChangeArrowheads="1"/>
          </p:cNvSpPr>
          <p:nvPr/>
        </p:nvSpPr>
        <p:spPr bwMode="auto">
          <a:xfrm>
            <a:off x="4356100" y="2571750"/>
            <a:ext cx="431800" cy="323850"/>
          </a:xfrm>
          <a:prstGeom prst="actionButtonHome">
            <a:avLst/>
          </a:prstGeom>
          <a:solidFill>
            <a:srgbClr val="CCFFCC"/>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8" name="操作按钮: 主页 17">
            <a:hlinkClick r:id="" action="ppaction://hlinkshowjump?jump=firstslide" highlightClick="1"/>
          </p:cNvPr>
          <p:cNvSpPr>
            <a:spLocks noChangeArrowheads="1"/>
          </p:cNvSpPr>
          <p:nvPr/>
        </p:nvSpPr>
        <p:spPr bwMode="auto">
          <a:xfrm>
            <a:off x="4356100" y="4192192"/>
            <a:ext cx="431800" cy="325040"/>
          </a:xfrm>
          <a:prstGeom prst="actionButtonHome">
            <a:avLst/>
          </a:prstGeom>
          <a:solidFill>
            <a:srgbClr val="FDEADA"/>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9" name="操作按钮: 主页 18">
            <a:hlinkClick r:id="" action="ppaction://hlinkshowjump?jump=firstslide" highlightClick="1"/>
          </p:cNvPr>
          <p:cNvSpPr>
            <a:spLocks noChangeArrowheads="1"/>
          </p:cNvSpPr>
          <p:nvPr/>
        </p:nvSpPr>
        <p:spPr bwMode="auto">
          <a:xfrm>
            <a:off x="4356100" y="897731"/>
            <a:ext cx="431800" cy="325041"/>
          </a:xfrm>
          <a:prstGeom prst="actionButtonHome">
            <a:avLst/>
          </a:prstGeom>
          <a:solidFill>
            <a:srgbClr val="FDEADA"/>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2" name="笑脸 21"/>
          <p:cNvSpPr>
            <a:spLocks noChangeArrowheads="1"/>
          </p:cNvSpPr>
          <p:nvPr/>
        </p:nvSpPr>
        <p:spPr bwMode="auto">
          <a:xfrm>
            <a:off x="5437683" y="4192192"/>
            <a:ext cx="431800" cy="325040"/>
          </a:xfrm>
          <a:prstGeom prst="smileyFace">
            <a:avLst>
              <a:gd name="adj" fmla="val 4653"/>
            </a:avLst>
          </a:prstGeom>
          <a:solidFill>
            <a:srgbClr val="E6B9B8"/>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3" name="笑脸 22"/>
          <p:cNvSpPr>
            <a:spLocks noChangeArrowheads="1"/>
          </p:cNvSpPr>
          <p:nvPr/>
        </p:nvSpPr>
        <p:spPr bwMode="auto">
          <a:xfrm>
            <a:off x="5437683" y="897731"/>
            <a:ext cx="431800" cy="325041"/>
          </a:xfrm>
          <a:prstGeom prst="smileyFace">
            <a:avLst>
              <a:gd name="adj" fmla="val 4653"/>
            </a:avLst>
          </a:prstGeom>
          <a:solidFill>
            <a:srgbClr val="E6B9B8"/>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9470" name="文本框 1"/>
          <p:cNvSpPr txBox="1">
            <a:spLocks noChangeArrowheads="1"/>
          </p:cNvSpPr>
          <p:nvPr/>
        </p:nvSpPr>
        <p:spPr bwMode="auto">
          <a:xfrm>
            <a:off x="4895237" y="915566"/>
            <a:ext cx="50482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800" dirty="0">
                <a:solidFill>
                  <a:srgbClr val="FAC090"/>
                </a:solidFill>
                <a:ea typeface="黑体" pitchFamily="49" charset="-122"/>
              </a:rPr>
              <a:t>对应的偏好关系？</a:t>
            </a:r>
          </a:p>
        </p:txBody>
      </p:sp>
    </p:spTree>
    <p:extLst>
      <p:ext uri="{BB962C8B-B14F-4D97-AF65-F5344CB8AC3E}">
        <p14:creationId xmlns:p14="http://schemas.microsoft.com/office/powerpoint/2010/main" val="7688153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250825" y="205979"/>
            <a:ext cx="8642350" cy="857250"/>
          </a:xfrm>
        </p:spPr>
        <p:txBody>
          <a:bodyPr/>
          <a:lstStyle/>
          <a:p>
            <a:r>
              <a:rPr lang="zh-CN" altLang="en-US" smtClean="0">
                <a:latin typeface="Arial" pitchFamily="34" charset="0"/>
                <a:ea typeface="黑体" pitchFamily="49" charset="-122"/>
              </a:rPr>
              <a:t>这两个图体现的要求能被满足吗？</a:t>
            </a:r>
          </a:p>
        </p:txBody>
      </p:sp>
      <p:sp>
        <p:nvSpPr>
          <p:cNvPr id="3" name="内容占位符 2"/>
          <p:cNvSpPr>
            <a:spLocks noGrp="1"/>
          </p:cNvSpPr>
          <p:nvPr>
            <p:ph idx="1"/>
          </p:nvPr>
        </p:nvSpPr>
        <p:spPr>
          <a:xfrm>
            <a:off x="468313" y="3975498"/>
            <a:ext cx="8229600" cy="864394"/>
          </a:xfrm>
        </p:spPr>
        <p:txBody>
          <a:bodyPr/>
          <a:lstStyle/>
          <a:p>
            <a:r>
              <a:rPr lang="zh-CN" altLang="en-US" sz="2400" smtClean="0">
                <a:latin typeface="Arial" pitchFamily="34" charset="0"/>
                <a:ea typeface="黑体" pitchFamily="49" charset="-122"/>
              </a:rPr>
              <a:t>“不能满足”＝存在“受限组”；</a:t>
            </a:r>
            <a:r>
              <a:rPr lang="en-US" altLang="zh-CN" sz="2400" smtClean="0">
                <a:latin typeface="Arial" pitchFamily="34" charset="0"/>
                <a:ea typeface="黑体" pitchFamily="49" charset="-122"/>
              </a:rPr>
              <a:t>S, N(S)</a:t>
            </a:r>
            <a:endParaRPr lang="zh-CN" altLang="en-US" sz="2400" smtClean="0">
              <a:latin typeface="Arial" pitchFamily="34" charset="0"/>
              <a:ea typeface="黑体" pitchFamily="49" charset="-122"/>
            </a:endParaRPr>
          </a:p>
          <a:p>
            <a:r>
              <a:rPr lang="zh-CN" altLang="en-US" sz="2400" smtClean="0">
                <a:latin typeface="Arial" pitchFamily="34" charset="0"/>
                <a:ea typeface="黑体" pitchFamily="49" charset="-122"/>
              </a:rPr>
              <a:t>“能被满足”＝存在“完美匹配”</a:t>
            </a:r>
            <a:endParaRPr lang="en-US" altLang="zh-CN" sz="2400" smtClean="0">
              <a:latin typeface="Arial" pitchFamily="34" charset="0"/>
              <a:ea typeface="黑体" pitchFamily="49" charset="-122"/>
            </a:endParaRPr>
          </a:p>
        </p:txBody>
      </p:sp>
      <p:sp>
        <p:nvSpPr>
          <p:cNvPr id="4" name="椭圆 3"/>
          <p:cNvSpPr>
            <a:spLocks noChangeArrowheads="1"/>
          </p:cNvSpPr>
          <p:nvPr/>
        </p:nvSpPr>
        <p:spPr bwMode="auto">
          <a:xfrm>
            <a:off x="1619250" y="14382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5" name="椭圆 4"/>
          <p:cNvSpPr>
            <a:spLocks noChangeArrowheads="1"/>
          </p:cNvSpPr>
          <p:nvPr/>
        </p:nvSpPr>
        <p:spPr bwMode="auto">
          <a:xfrm>
            <a:off x="1619250" y="2301479"/>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 name="椭圆 5"/>
          <p:cNvSpPr>
            <a:spLocks noChangeArrowheads="1"/>
          </p:cNvSpPr>
          <p:nvPr/>
        </p:nvSpPr>
        <p:spPr bwMode="auto">
          <a:xfrm>
            <a:off x="1619250" y="27336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flipH="1">
            <a:off x="1619250" y="1924050"/>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a:off x="2987675" y="14382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2987675" y="2301479"/>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椭圆 9"/>
          <p:cNvSpPr>
            <a:spLocks noChangeArrowheads="1"/>
          </p:cNvSpPr>
          <p:nvPr/>
        </p:nvSpPr>
        <p:spPr bwMode="auto">
          <a:xfrm>
            <a:off x="2987675" y="27336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椭圆 10"/>
          <p:cNvSpPr>
            <a:spLocks noChangeArrowheads="1"/>
          </p:cNvSpPr>
          <p:nvPr/>
        </p:nvSpPr>
        <p:spPr bwMode="auto">
          <a:xfrm flipH="1">
            <a:off x="2987675" y="1869281"/>
            <a:ext cx="215900" cy="144066"/>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2" name="直线连接符 11"/>
          <p:cNvCxnSpPr>
            <a:cxnSpLocks noChangeShapeType="1"/>
            <a:stCxn id="27" idx="5"/>
            <a:endCxn id="11" idx="7"/>
          </p:cNvCxnSpPr>
          <p:nvPr/>
        </p:nvCxnSpPr>
        <p:spPr bwMode="auto">
          <a:xfrm>
            <a:off x="1792289" y="1595438"/>
            <a:ext cx="1227137" cy="2952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直线连接符 12"/>
          <p:cNvCxnSpPr>
            <a:cxnSpLocks noChangeShapeType="1"/>
            <a:stCxn id="4" idx="6"/>
            <a:endCxn id="8" idx="2"/>
          </p:cNvCxnSpPr>
          <p:nvPr/>
        </p:nvCxnSpPr>
        <p:spPr bwMode="auto">
          <a:xfrm>
            <a:off x="1835151" y="1519238"/>
            <a:ext cx="1152525"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直线连接符 13"/>
          <p:cNvCxnSpPr>
            <a:cxnSpLocks noChangeShapeType="1"/>
            <a:stCxn id="7" idx="3"/>
            <a:endCxn id="10" idx="1"/>
          </p:cNvCxnSpPr>
          <p:nvPr/>
        </p:nvCxnSpPr>
        <p:spPr bwMode="auto">
          <a:xfrm>
            <a:off x="1803401" y="2045494"/>
            <a:ext cx="1216025" cy="7119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连接符 14"/>
          <p:cNvCxnSpPr>
            <a:cxnSpLocks noChangeShapeType="1"/>
            <a:endCxn id="9" idx="2"/>
          </p:cNvCxnSpPr>
          <p:nvPr/>
        </p:nvCxnSpPr>
        <p:spPr bwMode="auto">
          <a:xfrm>
            <a:off x="1763713" y="2356248"/>
            <a:ext cx="1223962" cy="261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椭圆 15"/>
          <p:cNvSpPr>
            <a:spLocks noChangeArrowheads="1"/>
          </p:cNvSpPr>
          <p:nvPr/>
        </p:nvSpPr>
        <p:spPr bwMode="auto">
          <a:xfrm>
            <a:off x="1619250" y="3139679"/>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7" name="椭圆 16"/>
          <p:cNvSpPr>
            <a:spLocks noChangeArrowheads="1"/>
          </p:cNvSpPr>
          <p:nvPr/>
        </p:nvSpPr>
        <p:spPr bwMode="auto">
          <a:xfrm>
            <a:off x="1619250" y="351829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8" name="椭圆 17"/>
          <p:cNvSpPr>
            <a:spLocks noChangeArrowheads="1"/>
          </p:cNvSpPr>
          <p:nvPr/>
        </p:nvSpPr>
        <p:spPr bwMode="auto">
          <a:xfrm>
            <a:off x="2987675" y="3543300"/>
            <a:ext cx="215900" cy="163116"/>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9" name="椭圆 18"/>
          <p:cNvSpPr>
            <a:spLocks noChangeArrowheads="1"/>
          </p:cNvSpPr>
          <p:nvPr/>
        </p:nvSpPr>
        <p:spPr bwMode="auto">
          <a:xfrm>
            <a:off x="2987675" y="3139679"/>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20" name="直线连接符 19"/>
          <p:cNvCxnSpPr>
            <a:cxnSpLocks noChangeShapeType="1"/>
            <a:stCxn id="25" idx="6"/>
            <a:endCxn id="28" idx="3"/>
          </p:cNvCxnSpPr>
          <p:nvPr/>
        </p:nvCxnSpPr>
        <p:spPr bwMode="auto">
          <a:xfrm flipV="1">
            <a:off x="1835150" y="3269456"/>
            <a:ext cx="1123950" cy="357188"/>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直线连接符 20"/>
          <p:cNvCxnSpPr>
            <a:cxnSpLocks noChangeShapeType="1"/>
            <a:stCxn id="16" idx="7"/>
            <a:endCxn id="10" idx="3"/>
          </p:cNvCxnSpPr>
          <p:nvPr/>
        </p:nvCxnSpPr>
        <p:spPr bwMode="auto">
          <a:xfrm flipV="1">
            <a:off x="1803401" y="2871787"/>
            <a:ext cx="1216025" cy="29170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直线连接符 21"/>
          <p:cNvCxnSpPr>
            <a:cxnSpLocks noChangeShapeType="1"/>
            <a:endCxn id="19" idx="1"/>
          </p:cNvCxnSpPr>
          <p:nvPr/>
        </p:nvCxnSpPr>
        <p:spPr bwMode="auto">
          <a:xfrm>
            <a:off x="1692275" y="1574007"/>
            <a:ext cx="1327150" cy="158948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直线连接符 22"/>
          <p:cNvCxnSpPr>
            <a:cxnSpLocks noChangeShapeType="1"/>
            <a:stCxn id="6" idx="5"/>
            <a:endCxn id="18" idx="2"/>
          </p:cNvCxnSpPr>
          <p:nvPr/>
        </p:nvCxnSpPr>
        <p:spPr bwMode="auto">
          <a:xfrm>
            <a:off x="1803401" y="2871788"/>
            <a:ext cx="1184275" cy="753666"/>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椭圆 23"/>
          <p:cNvSpPr>
            <a:spLocks noChangeArrowheads="1"/>
          </p:cNvSpPr>
          <p:nvPr/>
        </p:nvSpPr>
        <p:spPr bwMode="auto">
          <a:xfrm>
            <a:off x="2916239" y="1383506"/>
            <a:ext cx="287337"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5" name="椭圆 24"/>
          <p:cNvSpPr>
            <a:spLocks noChangeArrowheads="1"/>
          </p:cNvSpPr>
          <p:nvPr/>
        </p:nvSpPr>
        <p:spPr bwMode="auto">
          <a:xfrm>
            <a:off x="1547814" y="3518298"/>
            <a:ext cx="287337" cy="21550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6" name="椭圆 25"/>
          <p:cNvSpPr>
            <a:spLocks noChangeArrowheads="1"/>
          </p:cNvSpPr>
          <p:nvPr/>
        </p:nvSpPr>
        <p:spPr bwMode="auto">
          <a:xfrm>
            <a:off x="2916239" y="1869282"/>
            <a:ext cx="287337" cy="21669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7" name="椭圆 26"/>
          <p:cNvSpPr>
            <a:spLocks noChangeArrowheads="1"/>
          </p:cNvSpPr>
          <p:nvPr/>
        </p:nvSpPr>
        <p:spPr bwMode="auto">
          <a:xfrm>
            <a:off x="1547814" y="1412081"/>
            <a:ext cx="287337"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8" name="椭圆 27"/>
          <p:cNvSpPr>
            <a:spLocks noChangeArrowheads="1"/>
          </p:cNvSpPr>
          <p:nvPr/>
        </p:nvSpPr>
        <p:spPr bwMode="auto">
          <a:xfrm>
            <a:off x="2916239" y="3086100"/>
            <a:ext cx="287337"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29" name="直线连接符 28"/>
          <p:cNvCxnSpPr>
            <a:cxnSpLocks noChangeShapeType="1"/>
            <a:stCxn id="16" idx="7"/>
            <a:endCxn id="9" idx="3"/>
          </p:cNvCxnSpPr>
          <p:nvPr/>
        </p:nvCxnSpPr>
        <p:spPr bwMode="auto">
          <a:xfrm flipV="1">
            <a:off x="1803401" y="2439591"/>
            <a:ext cx="1216025" cy="7239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 name="直线连接符 29"/>
          <p:cNvCxnSpPr>
            <a:cxnSpLocks noChangeShapeType="1"/>
            <a:stCxn id="16" idx="5"/>
            <a:endCxn id="18" idx="2"/>
          </p:cNvCxnSpPr>
          <p:nvPr/>
        </p:nvCxnSpPr>
        <p:spPr bwMode="auto">
          <a:xfrm>
            <a:off x="1803401" y="3277791"/>
            <a:ext cx="1184275" cy="34766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椭圆 30"/>
          <p:cNvSpPr>
            <a:spLocks noChangeArrowheads="1"/>
          </p:cNvSpPr>
          <p:nvPr/>
        </p:nvSpPr>
        <p:spPr bwMode="auto">
          <a:xfrm>
            <a:off x="5291138" y="140970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2" name="椭圆 31"/>
          <p:cNvSpPr>
            <a:spLocks noChangeArrowheads="1"/>
          </p:cNvSpPr>
          <p:nvPr/>
        </p:nvSpPr>
        <p:spPr bwMode="auto">
          <a:xfrm>
            <a:off x="5291138" y="227290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3" name="椭圆 32"/>
          <p:cNvSpPr>
            <a:spLocks noChangeArrowheads="1"/>
          </p:cNvSpPr>
          <p:nvPr/>
        </p:nvSpPr>
        <p:spPr bwMode="auto">
          <a:xfrm>
            <a:off x="5291138" y="270510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4" name="椭圆 33"/>
          <p:cNvSpPr>
            <a:spLocks noChangeArrowheads="1"/>
          </p:cNvSpPr>
          <p:nvPr/>
        </p:nvSpPr>
        <p:spPr bwMode="auto">
          <a:xfrm flipH="1">
            <a:off x="5291138" y="1895475"/>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5" name="椭圆 34"/>
          <p:cNvSpPr>
            <a:spLocks noChangeArrowheads="1"/>
          </p:cNvSpPr>
          <p:nvPr/>
        </p:nvSpPr>
        <p:spPr bwMode="auto">
          <a:xfrm>
            <a:off x="6659563" y="140970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6" name="椭圆 35"/>
          <p:cNvSpPr>
            <a:spLocks noChangeArrowheads="1"/>
          </p:cNvSpPr>
          <p:nvPr/>
        </p:nvSpPr>
        <p:spPr bwMode="auto">
          <a:xfrm>
            <a:off x="6659563" y="227290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7" name="椭圆 36"/>
          <p:cNvSpPr>
            <a:spLocks noChangeArrowheads="1"/>
          </p:cNvSpPr>
          <p:nvPr/>
        </p:nvSpPr>
        <p:spPr bwMode="auto">
          <a:xfrm>
            <a:off x="6659563" y="270510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8" name="椭圆 37"/>
          <p:cNvSpPr>
            <a:spLocks noChangeArrowheads="1"/>
          </p:cNvSpPr>
          <p:nvPr/>
        </p:nvSpPr>
        <p:spPr bwMode="auto">
          <a:xfrm flipH="1">
            <a:off x="6659563" y="1840706"/>
            <a:ext cx="215900" cy="144066"/>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39" name="直线连接符 38"/>
          <p:cNvCxnSpPr>
            <a:cxnSpLocks noChangeShapeType="1"/>
            <a:endCxn id="38" idx="7"/>
          </p:cNvCxnSpPr>
          <p:nvPr/>
        </p:nvCxnSpPr>
        <p:spPr bwMode="auto">
          <a:xfrm>
            <a:off x="5464175" y="1566863"/>
            <a:ext cx="1227138" cy="2952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直线连接符 39"/>
          <p:cNvCxnSpPr>
            <a:cxnSpLocks noChangeShapeType="1"/>
            <a:stCxn id="31" idx="6"/>
            <a:endCxn id="35" idx="2"/>
          </p:cNvCxnSpPr>
          <p:nvPr/>
        </p:nvCxnSpPr>
        <p:spPr bwMode="auto">
          <a:xfrm>
            <a:off x="5507039" y="1490663"/>
            <a:ext cx="1152525"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直线连接符 40"/>
          <p:cNvCxnSpPr>
            <a:cxnSpLocks noChangeShapeType="1"/>
            <a:stCxn id="34" idx="3"/>
            <a:endCxn id="37" idx="1"/>
          </p:cNvCxnSpPr>
          <p:nvPr/>
        </p:nvCxnSpPr>
        <p:spPr bwMode="auto">
          <a:xfrm>
            <a:off x="5475289" y="2016919"/>
            <a:ext cx="1216025" cy="7119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2" name="直线连接符 41"/>
          <p:cNvCxnSpPr>
            <a:cxnSpLocks noChangeShapeType="1"/>
            <a:endCxn id="36" idx="2"/>
          </p:cNvCxnSpPr>
          <p:nvPr/>
        </p:nvCxnSpPr>
        <p:spPr bwMode="auto">
          <a:xfrm>
            <a:off x="5435601" y="2327673"/>
            <a:ext cx="1223963" cy="261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3" name="椭圆 42"/>
          <p:cNvSpPr>
            <a:spLocks noChangeArrowheads="1"/>
          </p:cNvSpPr>
          <p:nvPr/>
        </p:nvSpPr>
        <p:spPr bwMode="auto">
          <a:xfrm>
            <a:off x="5291138" y="311110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4" name="椭圆 43"/>
          <p:cNvSpPr>
            <a:spLocks noChangeArrowheads="1"/>
          </p:cNvSpPr>
          <p:nvPr/>
        </p:nvSpPr>
        <p:spPr bwMode="auto">
          <a:xfrm>
            <a:off x="5291138" y="3489722"/>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5" name="椭圆 44"/>
          <p:cNvSpPr>
            <a:spLocks noChangeArrowheads="1"/>
          </p:cNvSpPr>
          <p:nvPr/>
        </p:nvSpPr>
        <p:spPr bwMode="auto">
          <a:xfrm>
            <a:off x="6659563" y="3489722"/>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6" name="椭圆 45"/>
          <p:cNvSpPr>
            <a:spLocks noChangeArrowheads="1"/>
          </p:cNvSpPr>
          <p:nvPr/>
        </p:nvSpPr>
        <p:spPr bwMode="auto">
          <a:xfrm>
            <a:off x="6659563" y="311110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47" name="直线连接符 46"/>
          <p:cNvCxnSpPr>
            <a:cxnSpLocks noChangeShapeType="1"/>
            <a:stCxn id="44" idx="6"/>
            <a:endCxn id="46" idx="3"/>
          </p:cNvCxnSpPr>
          <p:nvPr/>
        </p:nvCxnSpPr>
        <p:spPr bwMode="auto">
          <a:xfrm flipV="1">
            <a:off x="5507039" y="3249216"/>
            <a:ext cx="1184275" cy="321469"/>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8" name="直线连接符 47"/>
          <p:cNvCxnSpPr>
            <a:cxnSpLocks noChangeShapeType="1"/>
            <a:stCxn id="43" idx="7"/>
            <a:endCxn id="37" idx="3"/>
          </p:cNvCxnSpPr>
          <p:nvPr/>
        </p:nvCxnSpPr>
        <p:spPr bwMode="auto">
          <a:xfrm flipV="1">
            <a:off x="5475289" y="2843212"/>
            <a:ext cx="1216025" cy="29170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 name="直线连接符 48"/>
          <p:cNvCxnSpPr>
            <a:cxnSpLocks noChangeShapeType="1"/>
            <a:endCxn id="46" idx="1"/>
          </p:cNvCxnSpPr>
          <p:nvPr/>
        </p:nvCxnSpPr>
        <p:spPr bwMode="auto">
          <a:xfrm>
            <a:off x="5364163" y="1545432"/>
            <a:ext cx="1327150" cy="158948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直线连接符 49"/>
          <p:cNvCxnSpPr>
            <a:cxnSpLocks noChangeShapeType="1"/>
            <a:stCxn id="33" idx="5"/>
            <a:endCxn id="45" idx="1"/>
          </p:cNvCxnSpPr>
          <p:nvPr/>
        </p:nvCxnSpPr>
        <p:spPr bwMode="auto">
          <a:xfrm>
            <a:off x="5475289" y="2843213"/>
            <a:ext cx="1216025" cy="670322"/>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1" name="直线连接符 50"/>
          <p:cNvCxnSpPr>
            <a:cxnSpLocks noChangeShapeType="1"/>
            <a:stCxn id="43" idx="7"/>
            <a:endCxn id="36" idx="3"/>
          </p:cNvCxnSpPr>
          <p:nvPr/>
        </p:nvCxnSpPr>
        <p:spPr bwMode="auto">
          <a:xfrm flipV="1">
            <a:off x="5475289" y="2411016"/>
            <a:ext cx="1216025" cy="7239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直线连接符 51"/>
          <p:cNvCxnSpPr>
            <a:cxnSpLocks noChangeShapeType="1"/>
            <a:stCxn id="43" idx="5"/>
            <a:endCxn id="45" idx="2"/>
          </p:cNvCxnSpPr>
          <p:nvPr/>
        </p:nvCxnSpPr>
        <p:spPr bwMode="auto">
          <a:xfrm>
            <a:off x="5475289" y="3249216"/>
            <a:ext cx="1184275" cy="321469"/>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直线连接符 52"/>
          <p:cNvCxnSpPr>
            <a:cxnSpLocks noChangeShapeType="1"/>
            <a:stCxn id="34" idx="1"/>
            <a:endCxn id="35" idx="3"/>
          </p:cNvCxnSpPr>
          <p:nvPr/>
        </p:nvCxnSpPr>
        <p:spPr bwMode="auto">
          <a:xfrm flipV="1">
            <a:off x="5475289" y="1547813"/>
            <a:ext cx="1216025" cy="3690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4" name="直线连接符 53"/>
          <p:cNvCxnSpPr>
            <a:cxnSpLocks noChangeShapeType="1"/>
            <a:stCxn id="35" idx="3"/>
            <a:endCxn id="34" idx="1"/>
          </p:cNvCxnSpPr>
          <p:nvPr/>
        </p:nvCxnSpPr>
        <p:spPr bwMode="auto">
          <a:xfrm flipH="1">
            <a:off x="5475289" y="1547813"/>
            <a:ext cx="1216025" cy="369094"/>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5" name="直线连接符 54"/>
          <p:cNvCxnSpPr>
            <a:cxnSpLocks noChangeShapeType="1"/>
            <a:stCxn id="38" idx="6"/>
            <a:endCxn id="31" idx="5"/>
          </p:cNvCxnSpPr>
          <p:nvPr/>
        </p:nvCxnSpPr>
        <p:spPr bwMode="auto">
          <a:xfrm flipH="1" flipV="1">
            <a:off x="5475289" y="1547813"/>
            <a:ext cx="1184275" cy="365522"/>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直线连接符 55"/>
          <p:cNvCxnSpPr>
            <a:cxnSpLocks noChangeShapeType="1"/>
            <a:stCxn id="36" idx="2"/>
            <a:endCxn id="32" idx="6"/>
          </p:cNvCxnSpPr>
          <p:nvPr/>
        </p:nvCxnSpPr>
        <p:spPr bwMode="auto">
          <a:xfrm flipH="1">
            <a:off x="5507039" y="2353866"/>
            <a:ext cx="1152525" cy="0"/>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直线连接符 56"/>
          <p:cNvCxnSpPr>
            <a:cxnSpLocks noChangeShapeType="1"/>
            <a:stCxn id="37" idx="3"/>
            <a:endCxn id="43" idx="7"/>
          </p:cNvCxnSpPr>
          <p:nvPr/>
        </p:nvCxnSpPr>
        <p:spPr bwMode="auto">
          <a:xfrm flipH="1">
            <a:off x="5475289" y="2843212"/>
            <a:ext cx="1216025" cy="291704"/>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直线连接符 57"/>
          <p:cNvCxnSpPr>
            <a:cxnSpLocks noChangeShapeType="1"/>
            <a:stCxn id="46" idx="3"/>
            <a:endCxn id="44" idx="6"/>
          </p:cNvCxnSpPr>
          <p:nvPr/>
        </p:nvCxnSpPr>
        <p:spPr bwMode="auto">
          <a:xfrm flipH="1">
            <a:off x="5507039" y="3249216"/>
            <a:ext cx="1184275" cy="321469"/>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直线连接符 58"/>
          <p:cNvCxnSpPr>
            <a:cxnSpLocks noChangeShapeType="1"/>
            <a:stCxn id="45" idx="1"/>
            <a:endCxn id="33" idx="5"/>
          </p:cNvCxnSpPr>
          <p:nvPr/>
        </p:nvCxnSpPr>
        <p:spPr bwMode="auto">
          <a:xfrm flipH="1" flipV="1">
            <a:off x="5475289" y="2843213"/>
            <a:ext cx="1216025" cy="670322"/>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6" name="直线连接符 65"/>
          <p:cNvCxnSpPr>
            <a:cxnSpLocks noChangeShapeType="1"/>
            <a:stCxn id="25" idx="7"/>
            <a:endCxn id="11" idx="4"/>
          </p:cNvCxnSpPr>
          <p:nvPr/>
        </p:nvCxnSpPr>
        <p:spPr bwMode="auto">
          <a:xfrm flipV="1">
            <a:off x="1792289" y="2013348"/>
            <a:ext cx="1303337" cy="1535906"/>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540" name="文本框 1"/>
          <p:cNvSpPr txBox="1">
            <a:spLocks noChangeArrowheads="1"/>
          </p:cNvSpPr>
          <p:nvPr/>
        </p:nvSpPr>
        <p:spPr bwMode="auto">
          <a:xfrm>
            <a:off x="395288" y="2193131"/>
            <a:ext cx="431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zh-CN" altLang="en-US" sz="2800">
                <a:solidFill>
                  <a:schemeClr val="bg1"/>
                </a:solidFill>
                <a:ea typeface="黑体" pitchFamily="49" charset="-122"/>
              </a:rPr>
              <a:t>图</a:t>
            </a:r>
            <a:r>
              <a:rPr lang="en-US" altLang="zh-CN" sz="2800">
                <a:solidFill>
                  <a:schemeClr val="bg1"/>
                </a:solidFill>
                <a:ea typeface="黑体" pitchFamily="49" charset="-122"/>
              </a:rPr>
              <a:t>A</a:t>
            </a:r>
            <a:endParaRPr lang="zh-CN" altLang="en-US" sz="2800">
              <a:solidFill>
                <a:schemeClr val="bg1"/>
              </a:solidFill>
              <a:ea typeface="黑体" pitchFamily="49" charset="-122"/>
            </a:endParaRPr>
          </a:p>
        </p:txBody>
      </p:sp>
      <p:sp>
        <p:nvSpPr>
          <p:cNvPr id="20541" name="文本框 61"/>
          <p:cNvSpPr txBox="1">
            <a:spLocks noChangeArrowheads="1"/>
          </p:cNvSpPr>
          <p:nvPr/>
        </p:nvSpPr>
        <p:spPr bwMode="auto">
          <a:xfrm>
            <a:off x="4572000" y="2193131"/>
            <a:ext cx="431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zh-CN" altLang="en-US" sz="2800">
                <a:solidFill>
                  <a:schemeClr val="bg1"/>
                </a:solidFill>
                <a:ea typeface="黑体" pitchFamily="49" charset="-122"/>
              </a:rPr>
              <a:t>图</a:t>
            </a:r>
            <a:r>
              <a:rPr lang="en-US" altLang="zh-CN" sz="2800">
                <a:solidFill>
                  <a:schemeClr val="bg1"/>
                </a:solidFill>
                <a:ea typeface="黑体" pitchFamily="49" charset="-122"/>
              </a:rPr>
              <a:t>B</a:t>
            </a:r>
            <a:endParaRPr lang="zh-CN" altLang="en-US" sz="2800">
              <a:solidFill>
                <a:schemeClr val="bg1"/>
              </a:solidFill>
              <a:ea typeface="黑体" pitchFamily="49" charset="-122"/>
            </a:endParaRPr>
          </a:p>
        </p:txBody>
      </p:sp>
    </p:spTree>
    <p:extLst>
      <p:ext uri="{BB962C8B-B14F-4D97-AF65-F5344CB8AC3E}">
        <p14:creationId xmlns:p14="http://schemas.microsoft.com/office/powerpoint/2010/main" val="3152530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blinds(horizontal)">
                                      <p:cBhvr>
                                        <p:cTn id="33" dur="500"/>
                                        <p:tgtEl>
                                          <p:spTgt spid="3">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blinds(horizontal)">
                                      <p:cBhvr>
                                        <p:cTn id="3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p:txBody>
          <a:bodyPr/>
          <a:lstStyle/>
          <a:p>
            <a:r>
              <a:rPr lang="zh-CN" altLang="en-US" smtClean="0">
                <a:latin typeface="Arial" pitchFamily="34" charset="0"/>
                <a:ea typeface="黑体" pitchFamily="49" charset="-122"/>
              </a:rPr>
              <a:t>基于估值的匹配问题</a:t>
            </a:r>
          </a:p>
        </p:txBody>
      </p:sp>
      <p:sp>
        <p:nvSpPr>
          <p:cNvPr id="21506" name="内容占位符 2"/>
          <p:cNvSpPr>
            <a:spLocks noGrp="1"/>
          </p:cNvSpPr>
          <p:nvPr>
            <p:ph idx="1"/>
          </p:nvPr>
        </p:nvSpPr>
        <p:spPr>
          <a:xfrm>
            <a:off x="323528" y="1707654"/>
            <a:ext cx="8466112" cy="2448272"/>
          </a:xfrm>
        </p:spPr>
        <p:txBody>
          <a:bodyPr/>
          <a:lstStyle/>
          <a:p>
            <a:r>
              <a:rPr lang="zh-CN" altLang="en-US" sz="2800" dirty="0" smtClean="0">
                <a:latin typeface="Arial" pitchFamily="34" charset="0"/>
                <a:ea typeface="黑体" pitchFamily="49" charset="-122"/>
              </a:rPr>
              <a:t>人们表达偏好不一定就是“要”和“不要”。对不同的物品，可以有多样性的价值判断（估值）</a:t>
            </a:r>
            <a:endParaRPr lang="en-US" altLang="zh-CN" sz="2800" dirty="0" smtClean="0">
              <a:latin typeface="Arial" pitchFamily="34" charset="0"/>
              <a:ea typeface="黑体" pitchFamily="49" charset="-122"/>
            </a:endParaRPr>
          </a:p>
          <a:p>
            <a:pPr lvl="1"/>
            <a:r>
              <a:rPr lang="zh-CN" altLang="en-US" sz="2400" dirty="0" smtClean="0">
                <a:latin typeface="Arial" pitchFamily="34" charset="0"/>
                <a:ea typeface="黑体" pitchFamily="49" charset="-122"/>
              </a:rPr>
              <a:t>同一个物品，不同的人，估值可能不同</a:t>
            </a:r>
            <a:endParaRPr lang="en-US" altLang="zh-CN" sz="2400" dirty="0" smtClean="0">
              <a:latin typeface="Arial" pitchFamily="34" charset="0"/>
              <a:ea typeface="黑体" pitchFamily="49" charset="-122"/>
            </a:endParaRPr>
          </a:p>
          <a:p>
            <a:pPr lvl="1"/>
            <a:r>
              <a:rPr lang="zh-CN" altLang="en-US" sz="2400" dirty="0" smtClean="0">
                <a:latin typeface="Arial" pitchFamily="34" charset="0"/>
                <a:ea typeface="黑体" pitchFamily="49" charset="-122"/>
              </a:rPr>
              <a:t>同一个人，不同的物品，估值可能不同</a:t>
            </a:r>
            <a:endParaRPr lang="en-US" altLang="zh-CN" sz="2400" dirty="0" smtClean="0">
              <a:latin typeface="Arial" pitchFamily="34" charset="0"/>
              <a:ea typeface="黑体" pitchFamily="49" charset="-122"/>
            </a:endParaRPr>
          </a:p>
          <a:p>
            <a:r>
              <a:rPr lang="zh-CN" altLang="en-US" sz="2800" dirty="0" smtClean="0">
                <a:latin typeface="Arial" pitchFamily="34" charset="0"/>
                <a:ea typeface="黑体" pitchFamily="49" charset="-122"/>
              </a:rPr>
              <a:t>如何在“人”和“物品”之间进行配置（匹配）？</a:t>
            </a:r>
          </a:p>
        </p:txBody>
      </p:sp>
    </p:spTree>
    <p:extLst>
      <p:ext uri="{BB962C8B-B14F-4D97-AF65-F5344CB8AC3E}">
        <p14:creationId xmlns:p14="http://schemas.microsoft.com/office/powerpoint/2010/main" val="20188428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250825" y="205979"/>
            <a:ext cx="8642350" cy="857250"/>
          </a:xfrm>
        </p:spPr>
        <p:txBody>
          <a:bodyPr/>
          <a:lstStyle/>
          <a:p>
            <a:r>
              <a:rPr lang="zh-CN" altLang="en-US" smtClean="0">
                <a:latin typeface="Arial" pitchFamily="34" charset="0"/>
                <a:ea typeface="黑体" pitchFamily="49" charset="-122"/>
              </a:rPr>
              <a:t>如何在他们与它们之间进行安排？</a:t>
            </a:r>
          </a:p>
        </p:txBody>
      </p:sp>
      <p:pic>
        <p:nvPicPr>
          <p:cNvPr id="2253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9" y="1384474"/>
            <a:ext cx="5610225" cy="3563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内容占位符 1"/>
          <p:cNvSpPr>
            <a:spLocks noGrp="1"/>
          </p:cNvSpPr>
          <p:nvPr>
            <p:ph idx="1"/>
          </p:nvPr>
        </p:nvSpPr>
        <p:spPr>
          <a:xfrm>
            <a:off x="6156325" y="1798240"/>
            <a:ext cx="2808288" cy="2717726"/>
          </a:xfrm>
        </p:spPr>
        <p:txBody>
          <a:bodyPr/>
          <a:lstStyle/>
          <a:p>
            <a:pPr marL="0" indent="0" eaLnBrk="1">
              <a:buFont typeface="Arial" pitchFamily="34" charset="0"/>
              <a:buNone/>
            </a:pPr>
            <a:r>
              <a:rPr lang="zh-CN" altLang="en-US" sz="2800" dirty="0" smtClean="0">
                <a:latin typeface="Arial" pitchFamily="34" charset="0"/>
                <a:ea typeface="黑体" pitchFamily="49" charset="-122"/>
              </a:rPr>
              <a:t>这里，不同于简单匹配问题，不存在“能否安排”问题，而是哪种安排“最好”</a:t>
            </a:r>
            <a:r>
              <a:rPr lang="en-US" altLang="zh-CN" sz="2800" dirty="0" smtClean="0">
                <a:latin typeface="Arial" pitchFamily="34" charset="0"/>
                <a:ea typeface="黑体" pitchFamily="49" charset="-122"/>
              </a:rPr>
              <a:t> </a:t>
            </a:r>
            <a:r>
              <a:rPr lang="zh-CN" altLang="en-US" sz="2800" dirty="0" smtClean="0">
                <a:latin typeface="Arial" pitchFamily="34" charset="0"/>
                <a:ea typeface="黑体" pitchFamily="49" charset="-122"/>
              </a:rPr>
              <a:t>的问题</a:t>
            </a:r>
          </a:p>
        </p:txBody>
      </p:sp>
    </p:spTree>
    <p:extLst>
      <p:ext uri="{BB962C8B-B14F-4D97-AF65-F5344CB8AC3E}">
        <p14:creationId xmlns:p14="http://schemas.microsoft.com/office/powerpoint/2010/main" val="4816472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457200" y="205979"/>
            <a:ext cx="8229600" cy="691753"/>
          </a:xfrm>
        </p:spPr>
        <p:txBody>
          <a:bodyPr/>
          <a:lstStyle/>
          <a:p>
            <a:r>
              <a:rPr lang="zh-CN" altLang="en-US" smtClean="0">
                <a:latin typeface="Arial" pitchFamily="34" charset="0"/>
                <a:ea typeface="黑体" pitchFamily="49" charset="-122"/>
              </a:rPr>
              <a:t>哪一种配置较好？</a:t>
            </a:r>
          </a:p>
        </p:txBody>
      </p:sp>
      <p:sp>
        <p:nvSpPr>
          <p:cNvPr id="3" name="内容占位符 2"/>
          <p:cNvSpPr>
            <a:spLocks noGrp="1"/>
          </p:cNvSpPr>
          <p:nvPr>
            <p:ph idx="1"/>
          </p:nvPr>
        </p:nvSpPr>
        <p:spPr>
          <a:xfrm>
            <a:off x="457201" y="4311650"/>
            <a:ext cx="5122863" cy="564356"/>
          </a:xfrm>
        </p:spPr>
        <p:txBody>
          <a:bodyPr/>
          <a:lstStyle/>
          <a:p>
            <a:r>
              <a:rPr lang="zh-CN" altLang="en-US" dirty="0" smtClean="0">
                <a:latin typeface="Arial" pitchFamily="34" charset="0"/>
                <a:ea typeface="黑体" pitchFamily="49" charset="-122"/>
              </a:rPr>
              <a:t>还有没有更好安排的？</a:t>
            </a:r>
          </a:p>
        </p:txBody>
      </p:sp>
      <p:pic>
        <p:nvPicPr>
          <p:cNvPr id="2355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9" y="1967507"/>
            <a:ext cx="3673475" cy="233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1971079"/>
            <a:ext cx="3665537"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线连接符 6"/>
          <p:cNvCxnSpPr>
            <a:cxnSpLocks noChangeShapeType="1"/>
          </p:cNvCxnSpPr>
          <p:nvPr/>
        </p:nvCxnSpPr>
        <p:spPr bwMode="auto">
          <a:xfrm>
            <a:off x="1476375" y="2283420"/>
            <a:ext cx="863600" cy="0"/>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 name="直线连接符 7"/>
          <p:cNvCxnSpPr>
            <a:cxnSpLocks noChangeShapeType="1"/>
          </p:cNvCxnSpPr>
          <p:nvPr/>
        </p:nvCxnSpPr>
        <p:spPr bwMode="auto">
          <a:xfrm>
            <a:off x="1476375" y="3039468"/>
            <a:ext cx="863600" cy="0"/>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直线连接符 8"/>
          <p:cNvCxnSpPr>
            <a:cxnSpLocks noChangeShapeType="1"/>
          </p:cNvCxnSpPr>
          <p:nvPr/>
        </p:nvCxnSpPr>
        <p:spPr bwMode="auto">
          <a:xfrm>
            <a:off x="1476375" y="3850283"/>
            <a:ext cx="863600" cy="0"/>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 name="直线连接符 9"/>
          <p:cNvCxnSpPr>
            <a:cxnSpLocks noChangeShapeType="1"/>
          </p:cNvCxnSpPr>
          <p:nvPr/>
        </p:nvCxnSpPr>
        <p:spPr bwMode="auto">
          <a:xfrm>
            <a:off x="5580063" y="2355429"/>
            <a:ext cx="863600" cy="1512094"/>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连接符 11"/>
          <p:cNvCxnSpPr>
            <a:cxnSpLocks noChangeShapeType="1"/>
          </p:cNvCxnSpPr>
          <p:nvPr/>
        </p:nvCxnSpPr>
        <p:spPr bwMode="auto">
          <a:xfrm flipH="1">
            <a:off x="5580063" y="3166245"/>
            <a:ext cx="863600" cy="701278"/>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直线连接符 12"/>
          <p:cNvCxnSpPr>
            <a:cxnSpLocks noChangeShapeType="1"/>
          </p:cNvCxnSpPr>
          <p:nvPr/>
        </p:nvCxnSpPr>
        <p:spPr bwMode="auto">
          <a:xfrm flipH="1">
            <a:off x="5580064" y="2410197"/>
            <a:ext cx="936625" cy="701279"/>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矩形 13"/>
          <p:cNvSpPr>
            <a:spLocks noChangeArrowheads="1"/>
          </p:cNvSpPr>
          <p:nvPr/>
        </p:nvSpPr>
        <p:spPr bwMode="auto">
          <a:xfrm>
            <a:off x="7019926" y="20241"/>
            <a:ext cx="2124075" cy="660797"/>
          </a:xfrm>
          <a:prstGeom prst="rect">
            <a:avLst/>
          </a:prstGeom>
          <a:solidFill>
            <a:srgbClr val="800000"/>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r>
              <a:rPr kumimoji="1" lang="zh-CN" altLang="en-US" sz="2400">
                <a:solidFill>
                  <a:srgbClr val="FFFFFF"/>
                </a:solidFill>
                <a:ea typeface="黑体" pitchFamily="49" charset="-122"/>
              </a:rPr>
              <a:t>如何评估一种安排的好坏？</a:t>
            </a:r>
          </a:p>
        </p:txBody>
      </p:sp>
      <p:sp>
        <p:nvSpPr>
          <p:cNvPr id="2" name="矩形 1"/>
          <p:cNvSpPr>
            <a:spLocks noChangeArrowheads="1"/>
          </p:cNvSpPr>
          <p:nvPr/>
        </p:nvSpPr>
        <p:spPr bwMode="auto">
          <a:xfrm>
            <a:off x="1979613" y="1311796"/>
            <a:ext cx="5040312" cy="539874"/>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r>
              <a:rPr kumimoji="1" lang="zh-CN" altLang="en-US" sz="2800" dirty="0">
                <a:solidFill>
                  <a:srgbClr val="FFFFFF"/>
                </a:solidFill>
                <a:ea typeface="黑体" pitchFamily="49" charset="-122"/>
              </a:rPr>
              <a:t>社会福利</a:t>
            </a:r>
            <a:r>
              <a:rPr kumimoji="1" lang="en-US" altLang="zh-CN" sz="2800" dirty="0">
                <a:solidFill>
                  <a:srgbClr val="FFFFFF"/>
                </a:solidFill>
                <a:ea typeface="黑体" pitchFamily="49" charset="-122"/>
              </a:rPr>
              <a:t> </a:t>
            </a:r>
            <a:r>
              <a:rPr kumimoji="1" lang="zh-CN" altLang="en-US" sz="2800" dirty="0">
                <a:solidFill>
                  <a:srgbClr val="FFFFFF"/>
                </a:solidFill>
                <a:ea typeface="黑体" pitchFamily="49" charset="-122"/>
              </a:rPr>
              <a:t>＝</a:t>
            </a:r>
            <a:r>
              <a:rPr kumimoji="1" lang="en-US" altLang="zh-CN" sz="2800" dirty="0">
                <a:solidFill>
                  <a:srgbClr val="FFFFFF"/>
                </a:solidFill>
                <a:ea typeface="黑体" pitchFamily="49" charset="-122"/>
              </a:rPr>
              <a:t> </a:t>
            </a:r>
            <a:r>
              <a:rPr kumimoji="1" lang="zh-CN" altLang="en-US" sz="2800" dirty="0">
                <a:solidFill>
                  <a:srgbClr val="FFFFFF"/>
                </a:solidFill>
                <a:ea typeface="黑体" pitchFamily="49" charset="-122"/>
              </a:rPr>
              <a:t>参与人收益总和</a:t>
            </a:r>
          </a:p>
        </p:txBody>
      </p:sp>
      <p:sp>
        <p:nvSpPr>
          <p:cNvPr id="15" name="矩形 14"/>
          <p:cNvSpPr>
            <a:spLocks noChangeArrowheads="1"/>
          </p:cNvSpPr>
          <p:nvPr/>
        </p:nvSpPr>
        <p:spPr bwMode="auto">
          <a:xfrm>
            <a:off x="5147568" y="4443809"/>
            <a:ext cx="3744912" cy="432197"/>
          </a:xfrm>
          <a:prstGeom prst="rect">
            <a:avLst/>
          </a:prstGeom>
          <a:solidFill>
            <a:srgbClr val="800000"/>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r>
              <a:rPr kumimoji="1" lang="zh-CN" altLang="en-US" sz="2000" dirty="0">
                <a:solidFill>
                  <a:srgbClr val="FFFFFF"/>
                </a:solidFill>
                <a:ea typeface="黑体" pitchFamily="49" charset="-122"/>
              </a:rPr>
              <a:t>社会最优</a:t>
            </a:r>
            <a:r>
              <a:rPr kumimoji="1" lang="zh-CN" altLang="zh-CN" sz="2000" dirty="0">
                <a:solidFill>
                  <a:srgbClr val="FFFFFF"/>
                </a:solidFill>
                <a:ea typeface="黑体" pitchFamily="49" charset="-122"/>
              </a:rPr>
              <a:t>：</a:t>
            </a:r>
            <a:r>
              <a:rPr kumimoji="1" lang="zh-CN" altLang="en-US" sz="2000" dirty="0">
                <a:solidFill>
                  <a:srgbClr val="FFFFFF"/>
                </a:solidFill>
                <a:ea typeface="黑体" pitchFamily="49" charset="-122"/>
              </a:rPr>
              <a:t>参与人收益总和最大</a:t>
            </a:r>
          </a:p>
        </p:txBody>
      </p:sp>
    </p:spTree>
    <p:extLst>
      <p:ext uri="{BB962C8B-B14F-4D97-AF65-F5344CB8AC3E}">
        <p14:creationId xmlns:p14="http://schemas.microsoft.com/office/powerpoint/2010/main" val="2398558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2"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dirty="0" smtClean="0">
                <a:latin typeface="Arial" pitchFamily="34" charset="0"/>
                <a:ea typeface="黑体" pitchFamily="49" charset="-122"/>
              </a:rPr>
              <a:t>Quiz </a:t>
            </a:r>
            <a:endParaRPr lang="zh-CN" altLang="en-US" dirty="0" smtClean="0">
              <a:latin typeface="Arial" pitchFamily="34" charset="0"/>
              <a:ea typeface="黑体" pitchFamily="49" charset="-122"/>
            </a:endParaRPr>
          </a:p>
        </p:txBody>
      </p:sp>
      <p:sp>
        <p:nvSpPr>
          <p:cNvPr id="24579" name="内容占位符 2"/>
          <p:cNvSpPr>
            <a:spLocks noGrp="1"/>
          </p:cNvSpPr>
          <p:nvPr>
            <p:ph idx="1"/>
          </p:nvPr>
        </p:nvSpPr>
        <p:spPr>
          <a:xfrm>
            <a:off x="395536" y="1992238"/>
            <a:ext cx="8291264" cy="1875656"/>
          </a:xfrm>
        </p:spPr>
        <p:txBody>
          <a:bodyPr/>
          <a:lstStyle/>
          <a:p>
            <a:r>
              <a:rPr lang="zh-CN" altLang="en-US" dirty="0" smtClean="0">
                <a:latin typeface="Arial" pitchFamily="34" charset="0"/>
                <a:ea typeface="黑体" pitchFamily="49" charset="-122"/>
              </a:rPr>
              <a:t>在基于估值的匹配问题上，社会最优方案是否一定存在？</a:t>
            </a:r>
            <a:endParaRPr lang="en-US" altLang="zh-CN" dirty="0" smtClean="0">
              <a:latin typeface="Arial" pitchFamily="34" charset="0"/>
              <a:ea typeface="黑体" pitchFamily="49" charset="-122"/>
            </a:endParaRPr>
          </a:p>
        </p:txBody>
      </p:sp>
    </p:spTree>
    <p:extLst>
      <p:ext uri="{BB962C8B-B14F-4D97-AF65-F5344CB8AC3E}">
        <p14:creationId xmlns:p14="http://schemas.microsoft.com/office/powerpoint/2010/main" val="20322916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dirty="0" smtClean="0">
                <a:latin typeface="Arial" pitchFamily="34" charset="0"/>
                <a:ea typeface="黑体" pitchFamily="49" charset="-122"/>
              </a:rPr>
              <a:t>Quiz</a:t>
            </a:r>
            <a:endParaRPr lang="zh-CN" altLang="en-US" dirty="0" smtClean="0">
              <a:latin typeface="Arial" pitchFamily="34" charset="0"/>
              <a:ea typeface="黑体" pitchFamily="49" charset="-122"/>
            </a:endParaRPr>
          </a:p>
        </p:txBody>
      </p:sp>
      <p:sp>
        <p:nvSpPr>
          <p:cNvPr id="26627" name="内容占位符 2"/>
          <p:cNvSpPr>
            <a:spLocks noGrp="1"/>
          </p:cNvSpPr>
          <p:nvPr>
            <p:ph idx="1"/>
          </p:nvPr>
        </p:nvSpPr>
        <p:spPr>
          <a:xfrm>
            <a:off x="457200" y="1776214"/>
            <a:ext cx="8219256" cy="1731640"/>
          </a:xfrm>
        </p:spPr>
        <p:txBody>
          <a:bodyPr/>
          <a:lstStyle/>
          <a:p>
            <a:r>
              <a:rPr lang="zh-CN" altLang="en-US" dirty="0" smtClean="0">
                <a:latin typeface="Arial" pitchFamily="34" charset="0"/>
                <a:ea typeface="黑体" pitchFamily="49" charset="-122"/>
              </a:rPr>
              <a:t>在基于估值的匹配问题上，社会最优方案总存在，但是否总是唯一的？</a:t>
            </a:r>
            <a:endParaRPr lang="en-US" altLang="zh-CN" dirty="0" smtClean="0">
              <a:latin typeface="Arial" pitchFamily="34" charset="0"/>
              <a:ea typeface="黑体" pitchFamily="49" charset="-122"/>
            </a:endParaRPr>
          </a:p>
        </p:txBody>
      </p:sp>
    </p:spTree>
    <p:extLst>
      <p:ext uri="{BB962C8B-B14F-4D97-AF65-F5344CB8AC3E}">
        <p14:creationId xmlns:p14="http://schemas.microsoft.com/office/powerpoint/2010/main" val="27599631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dirty="0" smtClean="0">
                <a:latin typeface="Arial" pitchFamily="34" charset="0"/>
                <a:ea typeface="黑体" pitchFamily="49" charset="-122"/>
              </a:rPr>
              <a:t>Quiz</a:t>
            </a:r>
            <a:endParaRPr lang="zh-CN" altLang="en-US" dirty="0" smtClean="0">
              <a:latin typeface="Arial" pitchFamily="34" charset="0"/>
              <a:ea typeface="黑体" pitchFamily="49" charset="-122"/>
            </a:endParaRPr>
          </a:p>
        </p:txBody>
      </p:sp>
      <p:sp>
        <p:nvSpPr>
          <p:cNvPr id="28675" name="内容占位符 2"/>
          <p:cNvSpPr>
            <a:spLocks noGrp="1"/>
          </p:cNvSpPr>
          <p:nvPr>
            <p:ph idx="1"/>
          </p:nvPr>
        </p:nvSpPr>
        <p:spPr>
          <a:xfrm>
            <a:off x="457200" y="1851670"/>
            <a:ext cx="8219256" cy="2235696"/>
          </a:xfrm>
        </p:spPr>
        <p:txBody>
          <a:bodyPr/>
          <a:lstStyle/>
          <a:p>
            <a:r>
              <a:rPr lang="zh-CN" altLang="en-US" dirty="0" smtClean="0">
                <a:latin typeface="Arial" pitchFamily="34" charset="0"/>
                <a:ea typeface="黑体" pitchFamily="49" charset="-122"/>
              </a:rPr>
              <a:t>在基于估值的匹配问题上，在对应社会最优的配置方案中，是否每个参与人都获得了最大的价值？</a:t>
            </a:r>
            <a:endParaRPr lang="en-US" altLang="zh-CN" dirty="0" smtClean="0">
              <a:latin typeface="Arial" pitchFamily="34" charset="0"/>
              <a:ea typeface="黑体" pitchFamily="49" charset="-122"/>
            </a:endParaRPr>
          </a:p>
        </p:txBody>
      </p:sp>
    </p:spTree>
    <p:extLst>
      <p:ext uri="{BB962C8B-B14F-4D97-AF65-F5344CB8AC3E}">
        <p14:creationId xmlns:p14="http://schemas.microsoft.com/office/powerpoint/2010/main" val="13027685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468313" y="303610"/>
            <a:ext cx="8229600" cy="857250"/>
          </a:xfrm>
        </p:spPr>
        <p:txBody>
          <a:bodyPr/>
          <a:lstStyle/>
          <a:p>
            <a:endParaRPr lang="zh-CN" altLang="en-US" dirty="0" smtClean="0">
              <a:latin typeface="Arial" pitchFamily="34" charset="0"/>
              <a:ea typeface="黑体" pitchFamily="49" charset="-122"/>
            </a:endParaRPr>
          </a:p>
        </p:txBody>
      </p:sp>
      <p:sp>
        <p:nvSpPr>
          <p:cNvPr id="30722" name="内容占位符 2"/>
          <p:cNvSpPr>
            <a:spLocks noGrp="1"/>
          </p:cNvSpPr>
          <p:nvPr>
            <p:ph idx="1"/>
          </p:nvPr>
        </p:nvSpPr>
        <p:spPr>
          <a:xfrm>
            <a:off x="250825" y="1617663"/>
            <a:ext cx="4752975" cy="2106215"/>
          </a:xfrm>
        </p:spPr>
        <p:txBody>
          <a:bodyPr/>
          <a:lstStyle/>
          <a:p>
            <a:pPr>
              <a:lnSpc>
                <a:spcPct val="110000"/>
              </a:lnSpc>
            </a:pPr>
            <a:r>
              <a:rPr lang="zh-CN" altLang="en-US" sz="2800" dirty="0" smtClean="0">
                <a:latin typeface="Arial" pitchFamily="34" charset="0"/>
                <a:ea typeface="黑体" pitchFamily="49" charset="-122"/>
              </a:rPr>
              <a:t>匹配问题描述的基本框架</a:t>
            </a:r>
            <a:endParaRPr lang="en-US" altLang="zh-CN" sz="2800" dirty="0" smtClean="0">
              <a:latin typeface="Arial" pitchFamily="34" charset="0"/>
              <a:ea typeface="黑体" pitchFamily="49" charset="-122"/>
            </a:endParaRPr>
          </a:p>
          <a:p>
            <a:pPr>
              <a:lnSpc>
                <a:spcPct val="110000"/>
              </a:lnSpc>
            </a:pPr>
            <a:r>
              <a:rPr lang="zh-CN" altLang="en-US" sz="2800" dirty="0" smtClean="0">
                <a:latin typeface="Arial" pitchFamily="34" charset="0"/>
                <a:ea typeface="黑体" pitchFamily="49" charset="-122"/>
              </a:rPr>
              <a:t>通过简单匹配问题，引入供需关系之间的二部图表达方式</a:t>
            </a:r>
            <a:endParaRPr lang="en-US" altLang="zh-CN" sz="2800" dirty="0" smtClean="0">
              <a:latin typeface="Arial" pitchFamily="34" charset="0"/>
              <a:ea typeface="黑体" pitchFamily="49" charset="-122"/>
            </a:endParaRPr>
          </a:p>
        </p:txBody>
      </p:sp>
      <p:pic>
        <p:nvPicPr>
          <p:cNvPr id="30723" name="图片 13" descr="屏幕快照 2013-10-23 上午09.20.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2020" y="1483415"/>
            <a:ext cx="3838452" cy="202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内容占位符 2"/>
          <p:cNvSpPr txBox="1">
            <a:spLocks/>
          </p:cNvSpPr>
          <p:nvPr/>
        </p:nvSpPr>
        <p:spPr bwMode="auto">
          <a:xfrm>
            <a:off x="250825" y="3543300"/>
            <a:ext cx="8713788" cy="104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0" hangingPunct="0">
              <a:spcBef>
                <a:spcPct val="20000"/>
              </a:spcBef>
              <a:buFont typeface="Arial" pitchFamily="34" charset="0"/>
              <a:buChar char="•"/>
            </a:pPr>
            <a:r>
              <a:rPr lang="zh-CN" altLang="en-US" sz="2800" dirty="0">
                <a:solidFill>
                  <a:schemeClr val="bg1"/>
                </a:solidFill>
                <a:ea typeface="黑体" pitchFamily="49" charset="-122"/>
              </a:rPr>
              <a:t>不同供需配置方案的优劣比较指数－社会福利，以及对“社会最优”性质的</a:t>
            </a:r>
            <a:r>
              <a:rPr lang="zh-CN" altLang="en-US" sz="2800" dirty="0" smtClean="0">
                <a:solidFill>
                  <a:schemeClr val="bg1"/>
                </a:solidFill>
                <a:ea typeface="黑体" pitchFamily="49" charset="-122"/>
              </a:rPr>
              <a:t>认识</a:t>
            </a:r>
            <a:endParaRPr lang="en-US" altLang="zh-CN" sz="2800" dirty="0">
              <a:solidFill>
                <a:schemeClr val="bg1"/>
              </a:solidFill>
              <a:ea typeface="黑体" pitchFamily="49" charset="-122"/>
            </a:endParaRPr>
          </a:p>
        </p:txBody>
      </p:sp>
    </p:spTree>
    <p:extLst>
      <p:ext uri="{BB962C8B-B14F-4D97-AF65-F5344CB8AC3E}">
        <p14:creationId xmlns:p14="http://schemas.microsoft.com/office/powerpoint/2010/main" val="20767733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684213" y="483518"/>
            <a:ext cx="7772400" cy="1620441"/>
          </a:xfrm>
        </p:spPr>
        <p:txBody>
          <a:bodyPr/>
          <a:lstStyle/>
          <a:p>
            <a:r>
              <a:rPr lang="zh-CN" altLang="en-US" sz="5400" dirty="0" smtClean="0">
                <a:latin typeface="Calibri" pitchFamily="34" charset="0"/>
                <a:ea typeface="黑体" pitchFamily="49" charset="-122"/>
              </a:rPr>
              <a:t>匹配市场问题的解及其跨学科启示</a:t>
            </a:r>
          </a:p>
        </p:txBody>
      </p:sp>
      <p:pic>
        <p:nvPicPr>
          <p:cNvPr id="14339" name="图片 1" descr="屏幕快照 2013-10-23 上午09.20.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5024" y="2397175"/>
            <a:ext cx="5400675" cy="233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3715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idx="4294967295"/>
          </p:nvPr>
        </p:nvSpPr>
        <p:spPr>
          <a:xfrm>
            <a:off x="457200" y="205979"/>
            <a:ext cx="8229600" cy="638175"/>
          </a:xfrm>
        </p:spPr>
        <p:txBody>
          <a:bodyPr/>
          <a:lstStyle/>
          <a:p>
            <a:r>
              <a:rPr kumimoji="0" lang="en-US" altLang="zh-CN" b="1" dirty="0" smtClean="0">
                <a:solidFill>
                  <a:schemeClr val="bg1"/>
                </a:solidFill>
                <a:latin typeface="Arial" pitchFamily="34" charset="0"/>
                <a:ea typeface="黑体" pitchFamily="49" charset="-122"/>
              </a:rPr>
              <a:t>4000</a:t>
            </a:r>
            <a:r>
              <a:rPr kumimoji="0" lang="zh-CN" altLang="en-US" b="1" dirty="0" smtClean="0">
                <a:solidFill>
                  <a:schemeClr val="bg1"/>
                </a:solidFill>
                <a:latin typeface="Arial" pitchFamily="34" charset="0"/>
                <a:ea typeface="黑体" pitchFamily="49" charset="-122"/>
              </a:rPr>
              <a:t>辆车，要从</a:t>
            </a:r>
            <a:r>
              <a:rPr kumimoji="0" lang="en-US" altLang="zh-CN" b="1" dirty="0" smtClean="0">
                <a:solidFill>
                  <a:schemeClr val="bg1"/>
                </a:solidFill>
                <a:latin typeface="Arial" pitchFamily="34" charset="0"/>
                <a:ea typeface="黑体" pitchFamily="49" charset="-122"/>
              </a:rPr>
              <a:t>A</a:t>
            </a:r>
            <a:r>
              <a:rPr kumimoji="0" lang="zh-CN" altLang="en-US" b="1" dirty="0" smtClean="0">
                <a:solidFill>
                  <a:schemeClr val="bg1"/>
                </a:solidFill>
                <a:latin typeface="Arial" pitchFamily="34" charset="0"/>
                <a:ea typeface="黑体" pitchFamily="49" charset="-122"/>
              </a:rPr>
              <a:t>到</a:t>
            </a:r>
            <a:r>
              <a:rPr kumimoji="0" lang="en-US" altLang="zh-CN" b="1" dirty="0" smtClean="0">
                <a:solidFill>
                  <a:schemeClr val="bg1"/>
                </a:solidFill>
                <a:latin typeface="Arial" pitchFamily="34" charset="0"/>
                <a:ea typeface="黑体" pitchFamily="49" charset="-122"/>
              </a:rPr>
              <a:t>B</a:t>
            </a:r>
          </a:p>
        </p:txBody>
      </p:sp>
      <p:sp>
        <p:nvSpPr>
          <p:cNvPr id="17410" name="Rectangle 3"/>
          <p:cNvSpPr>
            <a:spLocks noGrp="1"/>
          </p:cNvSpPr>
          <p:nvPr>
            <p:ph type="body" idx="4294967295"/>
          </p:nvPr>
        </p:nvSpPr>
        <p:spPr>
          <a:xfrm>
            <a:off x="352103" y="3886101"/>
            <a:ext cx="8425184" cy="989905"/>
          </a:xfrm>
        </p:spPr>
        <p:txBody>
          <a:bodyPr/>
          <a:lstStyle/>
          <a:p>
            <a:r>
              <a:rPr kumimoji="0" lang="zh-CN" altLang="en-US" sz="2800" dirty="0" smtClean="0">
                <a:solidFill>
                  <a:schemeClr val="bg1"/>
                </a:solidFill>
                <a:latin typeface="Arial" pitchFamily="34" charset="0"/>
                <a:ea typeface="黑体" pitchFamily="49" charset="-122"/>
              </a:rPr>
              <a:t>此时，若某人要改变，则他的行驶时间</a:t>
            </a:r>
            <a:r>
              <a:rPr kumimoji="0" lang="en-US" altLang="zh-CN" sz="2800" dirty="0" smtClean="0">
                <a:solidFill>
                  <a:schemeClr val="bg1"/>
                </a:solidFill>
                <a:latin typeface="Arial" pitchFamily="34" charset="0"/>
                <a:ea typeface="黑体" pitchFamily="49" charset="-122"/>
              </a:rPr>
              <a:t> 2001/100 + 45 &gt; 65</a:t>
            </a:r>
            <a:r>
              <a:rPr kumimoji="0" lang="zh-CN" altLang="en-US" sz="2800" dirty="0" smtClean="0">
                <a:solidFill>
                  <a:schemeClr val="bg1"/>
                </a:solidFill>
                <a:latin typeface="Arial" pitchFamily="34" charset="0"/>
                <a:ea typeface="黑体" pitchFamily="49" charset="-122"/>
              </a:rPr>
              <a:t>，因此没人会改变</a:t>
            </a:r>
            <a:endParaRPr kumimoji="0" lang="en-US" altLang="zh-CN" sz="2800" dirty="0" smtClean="0">
              <a:solidFill>
                <a:schemeClr val="bg1"/>
              </a:solidFill>
              <a:latin typeface="Arial" pitchFamily="34" charset="0"/>
              <a:ea typeface="黑体" pitchFamily="49" charset="-122"/>
            </a:endParaRPr>
          </a:p>
        </p:txBody>
      </p:sp>
      <p:pic>
        <p:nvPicPr>
          <p:cNvPr id="17411" name="图片 2" descr="8.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1253281"/>
            <a:ext cx="6419850"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3"/>
          <p:cNvSpPr txBox="1">
            <a:spLocks/>
          </p:cNvSpPr>
          <p:nvPr/>
        </p:nvSpPr>
        <p:spPr bwMode="auto">
          <a:xfrm>
            <a:off x="6516688" y="1472977"/>
            <a:ext cx="2519362" cy="232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hangingPunct="0">
              <a:spcBef>
                <a:spcPct val="20000"/>
              </a:spcBef>
              <a:buFont typeface="Arial" pitchFamily="34" charset="0"/>
              <a:buNone/>
            </a:pPr>
            <a:r>
              <a:rPr kumimoji="0" lang="zh-CN" altLang="en-US" sz="2800" dirty="0">
                <a:solidFill>
                  <a:schemeClr val="bg1"/>
                </a:solidFill>
                <a:ea typeface="黑体" pitchFamily="49" charset="-122"/>
              </a:rPr>
              <a:t>均衡：每条路上</a:t>
            </a:r>
            <a:r>
              <a:rPr kumimoji="0" lang="en-US" altLang="zh-CN" sz="2800" dirty="0">
                <a:solidFill>
                  <a:schemeClr val="bg1"/>
                </a:solidFill>
                <a:ea typeface="黑体" pitchFamily="49" charset="-122"/>
              </a:rPr>
              <a:t>2000 </a:t>
            </a:r>
            <a:r>
              <a:rPr kumimoji="0" lang="zh-CN" altLang="en-US" sz="2800" dirty="0">
                <a:solidFill>
                  <a:schemeClr val="bg1"/>
                </a:solidFill>
                <a:ea typeface="黑体" pitchFamily="49" charset="-122"/>
              </a:rPr>
              <a:t>辆车；</a:t>
            </a:r>
            <a:endParaRPr kumimoji="0" lang="en-US" altLang="zh-CN" sz="2800" dirty="0">
              <a:solidFill>
                <a:schemeClr val="bg1"/>
              </a:solidFill>
              <a:ea typeface="黑体" pitchFamily="49" charset="-122"/>
            </a:endParaRPr>
          </a:p>
          <a:p>
            <a:pPr hangingPunct="0">
              <a:spcBef>
                <a:spcPct val="20000"/>
              </a:spcBef>
              <a:buFont typeface="Arial" pitchFamily="34" charset="0"/>
              <a:buNone/>
            </a:pPr>
            <a:r>
              <a:rPr kumimoji="0" lang="zh-CN" altLang="en-US" sz="2800" dirty="0">
                <a:solidFill>
                  <a:schemeClr val="bg1"/>
                </a:solidFill>
                <a:ea typeface="黑体" pitchFamily="49" charset="-122"/>
              </a:rPr>
              <a:t>对每辆车而言，对应回报为</a:t>
            </a:r>
            <a:r>
              <a:rPr kumimoji="0" lang="en-US" altLang="zh-CN" sz="2800" dirty="0">
                <a:solidFill>
                  <a:schemeClr val="bg1"/>
                </a:solidFill>
                <a:ea typeface="黑体" pitchFamily="49" charset="-122"/>
              </a:rPr>
              <a:t>65</a:t>
            </a:r>
          </a:p>
        </p:txBody>
      </p:sp>
      <p:cxnSp>
        <p:nvCxnSpPr>
          <p:cNvPr id="6" name="直线箭头连接符 5"/>
          <p:cNvCxnSpPr>
            <a:cxnSpLocks noChangeShapeType="1"/>
          </p:cNvCxnSpPr>
          <p:nvPr/>
        </p:nvCxnSpPr>
        <p:spPr bwMode="auto">
          <a:xfrm flipV="1">
            <a:off x="1187451" y="1654448"/>
            <a:ext cx="1439863" cy="701278"/>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 name="直线箭头连接符 6"/>
          <p:cNvCxnSpPr>
            <a:cxnSpLocks noChangeShapeType="1"/>
          </p:cNvCxnSpPr>
          <p:nvPr/>
        </p:nvCxnSpPr>
        <p:spPr bwMode="auto">
          <a:xfrm flipV="1">
            <a:off x="3275137" y="2716138"/>
            <a:ext cx="1512887" cy="647700"/>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 name="直线箭头连接符 7"/>
          <p:cNvCxnSpPr>
            <a:cxnSpLocks noChangeShapeType="1"/>
          </p:cNvCxnSpPr>
          <p:nvPr/>
        </p:nvCxnSpPr>
        <p:spPr bwMode="auto">
          <a:xfrm>
            <a:off x="1332508" y="2643758"/>
            <a:ext cx="1511300" cy="647700"/>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直线箭头连接符 8"/>
          <p:cNvCxnSpPr>
            <a:cxnSpLocks noChangeShapeType="1"/>
          </p:cNvCxnSpPr>
          <p:nvPr/>
        </p:nvCxnSpPr>
        <p:spPr bwMode="auto">
          <a:xfrm>
            <a:off x="3568130" y="1654448"/>
            <a:ext cx="1511300" cy="701278"/>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971550" y="205979"/>
            <a:ext cx="6408738" cy="857250"/>
          </a:xfrm>
        </p:spPr>
        <p:txBody>
          <a:bodyPr/>
          <a:lstStyle/>
          <a:p>
            <a:pPr algn="l"/>
            <a:r>
              <a:rPr lang="zh-CN" altLang="en-US" dirty="0" smtClean="0">
                <a:latin typeface="Arial" pitchFamily="34" charset="0"/>
                <a:ea typeface="黑体" pitchFamily="49" charset="-122"/>
              </a:rPr>
              <a:t>测试</a:t>
            </a:r>
          </a:p>
        </p:txBody>
      </p:sp>
      <p:sp>
        <p:nvSpPr>
          <p:cNvPr id="15363" name="内容占位符 2"/>
          <p:cNvSpPr>
            <a:spLocks noGrp="1"/>
          </p:cNvSpPr>
          <p:nvPr>
            <p:ph idx="1"/>
          </p:nvPr>
        </p:nvSpPr>
        <p:spPr>
          <a:xfrm>
            <a:off x="395288" y="1581770"/>
            <a:ext cx="8229600" cy="917972"/>
          </a:xfrm>
        </p:spPr>
        <p:txBody>
          <a:bodyPr/>
          <a:lstStyle/>
          <a:p>
            <a:r>
              <a:rPr lang="zh-CN" altLang="en-US" sz="2800" dirty="0" smtClean="0">
                <a:latin typeface="Arial" pitchFamily="34" charset="0"/>
                <a:ea typeface="黑体" pitchFamily="49" charset="-122"/>
              </a:rPr>
              <a:t>从这个的</a:t>
            </a:r>
            <a:r>
              <a:rPr lang="en-US" altLang="zh-CN" sz="2800" dirty="0" smtClean="0">
                <a:latin typeface="Arial" pitchFamily="34" charset="0"/>
                <a:ea typeface="黑体" pitchFamily="49" charset="-122"/>
              </a:rPr>
              <a:t>4*4</a:t>
            </a:r>
            <a:r>
              <a:rPr lang="zh-CN" altLang="en-US" sz="2800" dirty="0" smtClean="0">
                <a:latin typeface="Arial" pitchFamily="34" charset="0"/>
                <a:ea typeface="黑体" pitchFamily="49" charset="-122"/>
              </a:rPr>
              <a:t>矩阵中，选出</a:t>
            </a:r>
            <a:r>
              <a:rPr lang="en-US" altLang="zh-CN" sz="2800" dirty="0" smtClean="0">
                <a:latin typeface="Arial" pitchFamily="34" charset="0"/>
                <a:ea typeface="黑体" pitchFamily="49" charset="-122"/>
              </a:rPr>
              <a:t>4</a:t>
            </a:r>
            <a:r>
              <a:rPr lang="zh-CN" altLang="en-US" sz="2800" dirty="0" smtClean="0">
                <a:latin typeface="Arial" pitchFamily="34" charset="0"/>
                <a:ea typeface="黑体" pitchFamily="49" charset="-122"/>
              </a:rPr>
              <a:t>个不同行不同列的元素，使其和最大</a:t>
            </a:r>
          </a:p>
        </p:txBody>
      </p:sp>
      <p:sp>
        <p:nvSpPr>
          <p:cNvPr id="4" name="文本框 3"/>
          <p:cNvSpPr txBox="1"/>
          <p:nvPr/>
        </p:nvSpPr>
        <p:spPr>
          <a:xfrm>
            <a:off x="1259632" y="2772092"/>
            <a:ext cx="2160240" cy="1815882"/>
          </a:xfrm>
          <a:prstGeom prst="rect">
            <a:avLst/>
          </a:prstGeom>
          <a:noFill/>
        </p:spPr>
        <p:txBody>
          <a:bodyPr wrap="square">
            <a:spAutoFit/>
          </a:bodyPr>
          <a:lstStyle>
            <a:lvl1pPr marL="342900" indent="-342900">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buFontTx/>
              <a:buAutoNum type="arabicPlain" startAt="2"/>
            </a:pPr>
            <a:r>
              <a:rPr lang="en-US" altLang="zh-CN" sz="2800" dirty="0">
                <a:solidFill>
                  <a:schemeClr val="bg1"/>
                </a:solidFill>
                <a:ea typeface="黑体" pitchFamily="49" charset="-122"/>
              </a:rPr>
              <a:t>  </a:t>
            </a:r>
            <a:r>
              <a:rPr lang="en-US" altLang="zh-CN" sz="2800" dirty="0" smtClean="0">
                <a:solidFill>
                  <a:schemeClr val="bg1"/>
                </a:solidFill>
                <a:ea typeface="黑体" pitchFamily="49" charset="-122"/>
              </a:rPr>
              <a:t>9   </a:t>
            </a:r>
            <a:r>
              <a:rPr lang="en-US" altLang="zh-CN" sz="2800" dirty="0">
                <a:solidFill>
                  <a:schemeClr val="bg1"/>
                </a:solidFill>
                <a:ea typeface="黑体" pitchFamily="49" charset="-122"/>
              </a:rPr>
              <a:t>6   3</a:t>
            </a:r>
          </a:p>
          <a:p>
            <a:pPr>
              <a:buFontTx/>
              <a:buAutoNum type="arabicPlain" startAt="8"/>
            </a:pPr>
            <a:r>
              <a:rPr lang="en-US" altLang="zh-CN" sz="2800" dirty="0">
                <a:solidFill>
                  <a:schemeClr val="bg1"/>
                </a:solidFill>
                <a:ea typeface="黑体" pitchFamily="49" charset="-122"/>
              </a:rPr>
              <a:t>  </a:t>
            </a:r>
            <a:r>
              <a:rPr lang="en-US" altLang="zh-CN" sz="2800" dirty="0" smtClean="0">
                <a:solidFill>
                  <a:schemeClr val="bg1"/>
                </a:solidFill>
                <a:ea typeface="黑体" pitchFamily="49" charset="-122"/>
              </a:rPr>
              <a:t>1   </a:t>
            </a:r>
            <a:r>
              <a:rPr lang="en-US" altLang="zh-CN" sz="2800" dirty="0">
                <a:solidFill>
                  <a:schemeClr val="bg1"/>
                </a:solidFill>
                <a:ea typeface="黑体" pitchFamily="49" charset="-122"/>
              </a:rPr>
              <a:t>4   6</a:t>
            </a:r>
          </a:p>
          <a:p>
            <a:pPr>
              <a:buFontTx/>
              <a:buAutoNum type="arabicPlain" startAt="5"/>
            </a:pPr>
            <a:r>
              <a:rPr lang="en-US" altLang="zh-CN" sz="2800" dirty="0">
                <a:solidFill>
                  <a:schemeClr val="bg1"/>
                </a:solidFill>
                <a:ea typeface="黑体" pitchFamily="49" charset="-122"/>
              </a:rPr>
              <a:t>  </a:t>
            </a:r>
            <a:r>
              <a:rPr lang="en-US" altLang="zh-CN" sz="2800" dirty="0" smtClean="0">
                <a:solidFill>
                  <a:schemeClr val="bg1"/>
                </a:solidFill>
                <a:ea typeface="黑体" pitchFamily="49" charset="-122"/>
              </a:rPr>
              <a:t>3   </a:t>
            </a:r>
            <a:r>
              <a:rPr lang="en-US" altLang="zh-CN" sz="2800" dirty="0">
                <a:solidFill>
                  <a:schemeClr val="bg1"/>
                </a:solidFill>
                <a:ea typeface="黑体" pitchFamily="49" charset="-122"/>
              </a:rPr>
              <a:t>7   2</a:t>
            </a:r>
          </a:p>
          <a:p>
            <a:r>
              <a:rPr lang="en-US" altLang="zh-CN" sz="2800" dirty="0" smtClean="0">
                <a:solidFill>
                  <a:schemeClr val="bg1"/>
                </a:solidFill>
                <a:ea typeface="黑体" pitchFamily="49" charset="-122"/>
              </a:rPr>
              <a:t>9   6   </a:t>
            </a:r>
            <a:r>
              <a:rPr lang="en-US" altLang="zh-CN" sz="2800" dirty="0">
                <a:solidFill>
                  <a:srgbClr val="FFFFFF"/>
                </a:solidFill>
                <a:ea typeface="黑体" pitchFamily="49" charset="-122"/>
              </a:rPr>
              <a:t>4   1</a:t>
            </a:r>
            <a:endParaRPr lang="zh-CN" altLang="en-US" sz="2800" dirty="0">
              <a:solidFill>
                <a:srgbClr val="FFFFFF"/>
              </a:solidFill>
              <a:ea typeface="黑体" pitchFamily="49" charset="-122"/>
            </a:endParaRPr>
          </a:p>
        </p:txBody>
      </p:sp>
    </p:spTree>
    <p:extLst>
      <p:ext uri="{BB962C8B-B14F-4D97-AF65-F5344CB8AC3E}">
        <p14:creationId xmlns:p14="http://schemas.microsoft.com/office/powerpoint/2010/main" val="2418384337"/>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11560" y="562372"/>
            <a:ext cx="3744465" cy="857250"/>
          </a:xfrm>
        </p:spPr>
        <p:txBody>
          <a:bodyPr/>
          <a:lstStyle/>
          <a:p>
            <a:pPr algn="l"/>
            <a:r>
              <a:rPr lang="zh-CN" altLang="en-US" dirty="0" smtClean="0">
                <a:latin typeface="Arial" pitchFamily="34" charset="0"/>
                <a:ea typeface="黑体" pitchFamily="49" charset="-122"/>
              </a:rPr>
              <a:t>再看看这个？</a:t>
            </a:r>
          </a:p>
        </p:txBody>
      </p:sp>
      <p:sp>
        <p:nvSpPr>
          <p:cNvPr id="16386" name="内容占位符 2"/>
          <p:cNvSpPr>
            <a:spLocks noGrp="1"/>
          </p:cNvSpPr>
          <p:nvPr>
            <p:ph idx="1"/>
          </p:nvPr>
        </p:nvSpPr>
        <p:spPr>
          <a:xfrm>
            <a:off x="236752" y="2515714"/>
            <a:ext cx="4623280" cy="1640212"/>
          </a:xfrm>
        </p:spPr>
        <p:txBody>
          <a:bodyPr/>
          <a:lstStyle/>
          <a:p>
            <a:r>
              <a:rPr lang="zh-CN" altLang="en-US" sz="2800" dirty="0" smtClean="0">
                <a:latin typeface="Arial" pitchFamily="34" charset="0"/>
                <a:ea typeface="黑体" pitchFamily="49" charset="-122"/>
              </a:rPr>
              <a:t>从下面的</a:t>
            </a:r>
            <a:r>
              <a:rPr lang="en-US" altLang="zh-CN" sz="2800" dirty="0" smtClean="0">
                <a:latin typeface="Arial" pitchFamily="34" charset="0"/>
                <a:ea typeface="黑体" pitchFamily="49" charset="-122"/>
              </a:rPr>
              <a:t>6*6</a:t>
            </a:r>
            <a:r>
              <a:rPr lang="zh-CN" altLang="en-US" sz="2800" dirty="0" smtClean="0">
                <a:latin typeface="Arial" pitchFamily="34" charset="0"/>
                <a:ea typeface="黑体" pitchFamily="49" charset="-122"/>
              </a:rPr>
              <a:t>矩阵中，选出</a:t>
            </a:r>
            <a:r>
              <a:rPr lang="en-US" altLang="zh-CN" sz="2800" dirty="0" smtClean="0">
                <a:latin typeface="Arial" pitchFamily="34" charset="0"/>
                <a:ea typeface="黑体" pitchFamily="49" charset="-122"/>
              </a:rPr>
              <a:t>6</a:t>
            </a:r>
            <a:r>
              <a:rPr lang="zh-CN" altLang="en-US" sz="2800" dirty="0" smtClean="0">
                <a:latin typeface="Arial" pitchFamily="34" charset="0"/>
                <a:ea typeface="黑体" pitchFamily="49" charset="-122"/>
              </a:rPr>
              <a:t>个不同行不同列的元素，使其和最大</a:t>
            </a:r>
          </a:p>
        </p:txBody>
      </p:sp>
      <p:sp>
        <p:nvSpPr>
          <p:cNvPr id="10" name="文本框 9"/>
          <p:cNvSpPr txBox="1"/>
          <p:nvPr/>
        </p:nvSpPr>
        <p:spPr>
          <a:xfrm>
            <a:off x="5292080" y="1275606"/>
            <a:ext cx="3167558" cy="3416320"/>
          </a:xfrm>
          <a:prstGeom prst="rect">
            <a:avLst/>
          </a:prstGeom>
          <a:noFill/>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3600" dirty="0">
                <a:solidFill>
                  <a:schemeClr val="bg1"/>
                </a:solidFill>
              </a:rPr>
              <a:t>6  4  1  2  1  3</a:t>
            </a:r>
          </a:p>
          <a:p>
            <a:pPr>
              <a:buFontTx/>
              <a:buAutoNum type="arabicPlain" startAt="8"/>
            </a:pPr>
            <a:r>
              <a:rPr lang="en-US" altLang="zh-CN" sz="3600" dirty="0">
                <a:solidFill>
                  <a:schemeClr val="bg1"/>
                </a:solidFill>
              </a:rPr>
              <a:t>  4  5  2  1  6</a:t>
            </a:r>
          </a:p>
          <a:p>
            <a:pPr>
              <a:buFontTx/>
              <a:buAutoNum type="arabicPlain" startAt="5"/>
            </a:pPr>
            <a:r>
              <a:rPr lang="en-US" altLang="zh-CN" sz="3600" dirty="0">
                <a:solidFill>
                  <a:schemeClr val="bg1"/>
                </a:solidFill>
              </a:rPr>
              <a:t>  3  7  2  6  7</a:t>
            </a:r>
          </a:p>
          <a:p>
            <a:r>
              <a:rPr lang="en-US" altLang="zh-CN" sz="3600" dirty="0">
                <a:solidFill>
                  <a:schemeClr val="bg1"/>
                </a:solidFill>
              </a:rPr>
              <a:t>7  9  6 </a:t>
            </a:r>
            <a:r>
              <a:rPr lang="en-US" altLang="zh-CN" sz="3600" dirty="0">
                <a:solidFill>
                  <a:srgbClr val="FFFFFF"/>
                </a:solidFill>
              </a:rPr>
              <a:t> 3  8  2</a:t>
            </a:r>
          </a:p>
          <a:p>
            <a:r>
              <a:rPr lang="en-US" altLang="zh-CN" sz="3600" dirty="0">
                <a:solidFill>
                  <a:srgbClr val="FFFFFF"/>
                </a:solidFill>
              </a:rPr>
              <a:t>8  5  4  6  1  8  </a:t>
            </a:r>
          </a:p>
          <a:p>
            <a:r>
              <a:rPr lang="en-US" altLang="zh-CN" sz="3600" dirty="0">
                <a:solidFill>
                  <a:srgbClr val="FFFFFF"/>
                </a:solidFill>
              </a:rPr>
              <a:t>6  3  2  9  7  4</a:t>
            </a:r>
            <a:endParaRPr lang="zh-CN" altLang="en-US" sz="3600" dirty="0">
              <a:solidFill>
                <a:srgbClr val="FFFFFF"/>
              </a:solidFill>
            </a:endParaRPr>
          </a:p>
        </p:txBody>
      </p:sp>
    </p:spTree>
    <p:extLst>
      <p:ext uri="{BB962C8B-B14F-4D97-AF65-F5344CB8AC3E}">
        <p14:creationId xmlns:p14="http://schemas.microsoft.com/office/powerpoint/2010/main" val="338776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p:txBody>
          <a:bodyPr/>
          <a:lstStyle/>
          <a:p>
            <a:endParaRPr lang="zh-CN" altLang="en-US" smtClean="0">
              <a:latin typeface="黑体" pitchFamily="49" charset="-122"/>
              <a:ea typeface="黑体" pitchFamily="49" charset="-122"/>
            </a:endParaRPr>
          </a:p>
        </p:txBody>
      </p:sp>
      <p:sp>
        <p:nvSpPr>
          <p:cNvPr id="17410" name="内容占位符 2"/>
          <p:cNvSpPr>
            <a:spLocks noGrp="1"/>
          </p:cNvSpPr>
          <p:nvPr>
            <p:ph idx="1"/>
          </p:nvPr>
        </p:nvSpPr>
        <p:spPr>
          <a:xfrm>
            <a:off x="457200" y="3112294"/>
            <a:ext cx="8229600" cy="1482329"/>
          </a:xfrm>
        </p:spPr>
        <p:txBody>
          <a:bodyPr/>
          <a:lstStyle/>
          <a:p>
            <a:endParaRPr lang="zh-CN" altLang="en-US" smtClean="0"/>
          </a:p>
        </p:txBody>
      </p:sp>
      <p:pic>
        <p:nvPicPr>
          <p:cNvPr id="17411" name="图片 3" descr="屏幕快照 2013-10-23 上午09.20.5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4839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rrowheads="1"/>
          </p:cNvSpPr>
          <p:nvPr/>
        </p:nvSpPr>
        <p:spPr bwMode="auto">
          <a:xfrm>
            <a:off x="696914" y="2905125"/>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5" name="椭圆 4"/>
          <p:cNvSpPr>
            <a:spLocks noChangeArrowheads="1"/>
          </p:cNvSpPr>
          <p:nvPr/>
        </p:nvSpPr>
        <p:spPr bwMode="auto">
          <a:xfrm>
            <a:off x="1633539" y="2905125"/>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 name="椭圆 5"/>
          <p:cNvSpPr>
            <a:spLocks noChangeArrowheads="1"/>
          </p:cNvSpPr>
          <p:nvPr/>
        </p:nvSpPr>
        <p:spPr bwMode="auto">
          <a:xfrm>
            <a:off x="696914" y="3444479"/>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a:off x="1633539" y="3445669"/>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a:off x="1633539" y="3985023"/>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696914" y="3985023"/>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1" name="直线连接符 10"/>
          <p:cNvCxnSpPr>
            <a:cxnSpLocks noChangeShapeType="1"/>
            <a:stCxn id="7" idx="1"/>
            <a:endCxn id="4" idx="5"/>
          </p:cNvCxnSpPr>
          <p:nvPr/>
        </p:nvCxnSpPr>
        <p:spPr bwMode="auto">
          <a:xfrm flipH="1" flipV="1">
            <a:off x="941389" y="3089673"/>
            <a:ext cx="733425" cy="38695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连接符 11"/>
          <p:cNvCxnSpPr>
            <a:cxnSpLocks noChangeShapeType="1"/>
            <a:stCxn id="8" idx="1"/>
            <a:endCxn id="6" idx="5"/>
          </p:cNvCxnSpPr>
          <p:nvPr/>
        </p:nvCxnSpPr>
        <p:spPr bwMode="auto">
          <a:xfrm flipH="1" flipV="1">
            <a:off x="941389" y="3630216"/>
            <a:ext cx="733425" cy="38695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直线连接符 12"/>
          <p:cNvCxnSpPr>
            <a:cxnSpLocks noChangeShapeType="1"/>
            <a:stCxn id="9" idx="7"/>
            <a:endCxn id="5" idx="3"/>
          </p:cNvCxnSpPr>
          <p:nvPr/>
        </p:nvCxnSpPr>
        <p:spPr bwMode="auto">
          <a:xfrm flipV="1">
            <a:off x="941389" y="3089672"/>
            <a:ext cx="733425" cy="92749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0" name="椭圆 59"/>
          <p:cNvSpPr>
            <a:spLocks noChangeArrowheads="1"/>
          </p:cNvSpPr>
          <p:nvPr/>
        </p:nvSpPr>
        <p:spPr bwMode="auto">
          <a:xfrm>
            <a:off x="3101975" y="2874169"/>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1" name="椭圆 60"/>
          <p:cNvSpPr>
            <a:spLocks noChangeArrowheads="1"/>
          </p:cNvSpPr>
          <p:nvPr/>
        </p:nvSpPr>
        <p:spPr bwMode="auto">
          <a:xfrm>
            <a:off x="4038600" y="2874169"/>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2" name="椭圆 61"/>
          <p:cNvSpPr>
            <a:spLocks noChangeArrowheads="1"/>
          </p:cNvSpPr>
          <p:nvPr/>
        </p:nvSpPr>
        <p:spPr bwMode="auto">
          <a:xfrm>
            <a:off x="3101975" y="3413523"/>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3" name="椭圆 62"/>
          <p:cNvSpPr>
            <a:spLocks noChangeArrowheads="1"/>
          </p:cNvSpPr>
          <p:nvPr/>
        </p:nvSpPr>
        <p:spPr bwMode="auto">
          <a:xfrm>
            <a:off x="4038600" y="3413523"/>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4" name="椭圆 63"/>
          <p:cNvSpPr>
            <a:spLocks noChangeArrowheads="1"/>
          </p:cNvSpPr>
          <p:nvPr/>
        </p:nvSpPr>
        <p:spPr bwMode="auto">
          <a:xfrm>
            <a:off x="4038600" y="3954066"/>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5" name="椭圆 64"/>
          <p:cNvSpPr>
            <a:spLocks noChangeArrowheads="1"/>
          </p:cNvSpPr>
          <p:nvPr/>
        </p:nvSpPr>
        <p:spPr bwMode="auto">
          <a:xfrm>
            <a:off x="3101975" y="3954066"/>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66" name="直线连接符 65"/>
          <p:cNvCxnSpPr>
            <a:cxnSpLocks noChangeShapeType="1"/>
            <a:stCxn id="63" idx="1"/>
            <a:endCxn id="60" idx="5"/>
          </p:cNvCxnSpPr>
          <p:nvPr/>
        </p:nvCxnSpPr>
        <p:spPr bwMode="auto">
          <a:xfrm flipH="1" flipV="1">
            <a:off x="3348039" y="3057525"/>
            <a:ext cx="733425" cy="38814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7" name="直线连接符 66"/>
          <p:cNvCxnSpPr>
            <a:cxnSpLocks noChangeShapeType="1"/>
            <a:stCxn id="64" idx="2"/>
            <a:endCxn id="65" idx="6"/>
          </p:cNvCxnSpPr>
          <p:nvPr/>
        </p:nvCxnSpPr>
        <p:spPr bwMode="auto">
          <a:xfrm flipH="1">
            <a:off x="3389314" y="4061222"/>
            <a:ext cx="649287"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8" name="直线连接符 67"/>
          <p:cNvCxnSpPr>
            <a:cxnSpLocks noChangeShapeType="1"/>
            <a:stCxn id="62" idx="7"/>
            <a:endCxn id="61" idx="3"/>
          </p:cNvCxnSpPr>
          <p:nvPr/>
        </p:nvCxnSpPr>
        <p:spPr bwMode="auto">
          <a:xfrm flipV="1">
            <a:off x="3348039" y="3057525"/>
            <a:ext cx="733425" cy="38814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0" name="椭圆 69"/>
          <p:cNvSpPr>
            <a:spLocks noChangeArrowheads="1"/>
          </p:cNvSpPr>
          <p:nvPr/>
        </p:nvSpPr>
        <p:spPr bwMode="auto">
          <a:xfrm>
            <a:off x="684214" y="681037"/>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1" name="椭圆 70"/>
          <p:cNvSpPr>
            <a:spLocks noChangeArrowheads="1"/>
          </p:cNvSpPr>
          <p:nvPr/>
        </p:nvSpPr>
        <p:spPr bwMode="auto">
          <a:xfrm>
            <a:off x="1620839" y="681037"/>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2" name="椭圆 71"/>
          <p:cNvSpPr>
            <a:spLocks noChangeArrowheads="1"/>
          </p:cNvSpPr>
          <p:nvPr/>
        </p:nvSpPr>
        <p:spPr bwMode="auto">
          <a:xfrm>
            <a:off x="684214" y="1220391"/>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3" name="椭圆 72"/>
          <p:cNvSpPr>
            <a:spLocks noChangeArrowheads="1"/>
          </p:cNvSpPr>
          <p:nvPr/>
        </p:nvSpPr>
        <p:spPr bwMode="auto">
          <a:xfrm>
            <a:off x="1620839" y="1221582"/>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4" name="椭圆 73"/>
          <p:cNvSpPr>
            <a:spLocks noChangeArrowheads="1"/>
          </p:cNvSpPr>
          <p:nvPr/>
        </p:nvSpPr>
        <p:spPr bwMode="auto">
          <a:xfrm>
            <a:off x="1620839" y="1760935"/>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5" name="椭圆 74"/>
          <p:cNvSpPr>
            <a:spLocks noChangeArrowheads="1"/>
          </p:cNvSpPr>
          <p:nvPr/>
        </p:nvSpPr>
        <p:spPr bwMode="auto">
          <a:xfrm>
            <a:off x="684214" y="1760935"/>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77" name="直线连接符 76"/>
          <p:cNvCxnSpPr>
            <a:cxnSpLocks noChangeShapeType="1"/>
            <a:stCxn id="73" idx="2"/>
            <a:endCxn id="72" idx="6"/>
          </p:cNvCxnSpPr>
          <p:nvPr/>
        </p:nvCxnSpPr>
        <p:spPr bwMode="auto">
          <a:xfrm flipH="1" flipV="1">
            <a:off x="971550" y="1328738"/>
            <a:ext cx="649288" cy="1191"/>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直线连接符 77"/>
          <p:cNvCxnSpPr>
            <a:cxnSpLocks noChangeShapeType="1"/>
            <a:stCxn id="70" idx="6"/>
            <a:endCxn id="71" idx="2"/>
          </p:cNvCxnSpPr>
          <p:nvPr/>
        </p:nvCxnSpPr>
        <p:spPr bwMode="auto">
          <a:xfrm flipV="1">
            <a:off x="971550" y="789385"/>
            <a:ext cx="649288"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9" name="直线连接符 78"/>
          <p:cNvCxnSpPr>
            <a:cxnSpLocks noChangeShapeType="1"/>
            <a:stCxn id="74" idx="2"/>
            <a:endCxn id="75" idx="6"/>
          </p:cNvCxnSpPr>
          <p:nvPr/>
        </p:nvCxnSpPr>
        <p:spPr bwMode="auto">
          <a:xfrm flipH="1">
            <a:off x="971550" y="1869281"/>
            <a:ext cx="649288"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0" name="椭圆 79"/>
          <p:cNvSpPr>
            <a:spLocks noChangeArrowheads="1"/>
          </p:cNvSpPr>
          <p:nvPr/>
        </p:nvSpPr>
        <p:spPr bwMode="auto">
          <a:xfrm>
            <a:off x="5334000" y="2874169"/>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1" name="椭圆 80"/>
          <p:cNvSpPr>
            <a:spLocks noChangeArrowheads="1"/>
          </p:cNvSpPr>
          <p:nvPr/>
        </p:nvSpPr>
        <p:spPr bwMode="auto">
          <a:xfrm>
            <a:off x="6270625" y="2874169"/>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2" name="椭圆 81"/>
          <p:cNvSpPr>
            <a:spLocks noChangeArrowheads="1"/>
          </p:cNvSpPr>
          <p:nvPr/>
        </p:nvSpPr>
        <p:spPr bwMode="auto">
          <a:xfrm>
            <a:off x="5334000" y="3413523"/>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3" name="椭圆 82"/>
          <p:cNvSpPr>
            <a:spLocks noChangeArrowheads="1"/>
          </p:cNvSpPr>
          <p:nvPr/>
        </p:nvSpPr>
        <p:spPr bwMode="auto">
          <a:xfrm>
            <a:off x="6270625" y="3413523"/>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4" name="椭圆 83"/>
          <p:cNvSpPr>
            <a:spLocks noChangeArrowheads="1"/>
          </p:cNvSpPr>
          <p:nvPr/>
        </p:nvSpPr>
        <p:spPr bwMode="auto">
          <a:xfrm>
            <a:off x="6270625" y="3954066"/>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5" name="椭圆 84"/>
          <p:cNvSpPr>
            <a:spLocks noChangeArrowheads="1"/>
          </p:cNvSpPr>
          <p:nvPr/>
        </p:nvSpPr>
        <p:spPr bwMode="auto">
          <a:xfrm>
            <a:off x="5334000" y="3954066"/>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87" name="直线连接符 86"/>
          <p:cNvCxnSpPr>
            <a:cxnSpLocks noChangeShapeType="1"/>
            <a:stCxn id="83" idx="2"/>
            <a:endCxn id="82" idx="6"/>
          </p:cNvCxnSpPr>
          <p:nvPr/>
        </p:nvCxnSpPr>
        <p:spPr bwMode="auto">
          <a:xfrm flipH="1" flipV="1">
            <a:off x="5621339" y="3521869"/>
            <a:ext cx="649287"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8" name="直线连接符 87"/>
          <p:cNvCxnSpPr>
            <a:cxnSpLocks noChangeShapeType="1"/>
            <a:stCxn id="85" idx="7"/>
            <a:endCxn id="81" idx="3"/>
          </p:cNvCxnSpPr>
          <p:nvPr/>
        </p:nvCxnSpPr>
        <p:spPr bwMode="auto">
          <a:xfrm flipV="1">
            <a:off x="5580064" y="3057526"/>
            <a:ext cx="733425" cy="92749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9" name="直线连接符 88"/>
          <p:cNvCxnSpPr>
            <a:cxnSpLocks noChangeShapeType="1"/>
            <a:stCxn id="84" idx="1"/>
            <a:endCxn id="80" idx="5"/>
          </p:cNvCxnSpPr>
          <p:nvPr/>
        </p:nvCxnSpPr>
        <p:spPr bwMode="auto">
          <a:xfrm flipH="1" flipV="1">
            <a:off x="5580064" y="3057526"/>
            <a:ext cx="733425" cy="92749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0" name="椭圆 89"/>
          <p:cNvSpPr>
            <a:spLocks noChangeArrowheads="1"/>
          </p:cNvSpPr>
          <p:nvPr/>
        </p:nvSpPr>
        <p:spPr bwMode="auto">
          <a:xfrm>
            <a:off x="5334000" y="659606"/>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1" name="椭圆 90"/>
          <p:cNvSpPr>
            <a:spLocks noChangeArrowheads="1"/>
          </p:cNvSpPr>
          <p:nvPr/>
        </p:nvSpPr>
        <p:spPr bwMode="auto">
          <a:xfrm>
            <a:off x="6270625" y="659606"/>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2" name="椭圆 91"/>
          <p:cNvSpPr>
            <a:spLocks noChangeArrowheads="1"/>
          </p:cNvSpPr>
          <p:nvPr/>
        </p:nvSpPr>
        <p:spPr bwMode="auto">
          <a:xfrm>
            <a:off x="5334000" y="1198960"/>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3" name="椭圆 92"/>
          <p:cNvSpPr>
            <a:spLocks noChangeArrowheads="1"/>
          </p:cNvSpPr>
          <p:nvPr/>
        </p:nvSpPr>
        <p:spPr bwMode="auto">
          <a:xfrm>
            <a:off x="6270625" y="1198960"/>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4" name="椭圆 93"/>
          <p:cNvSpPr>
            <a:spLocks noChangeArrowheads="1"/>
          </p:cNvSpPr>
          <p:nvPr/>
        </p:nvSpPr>
        <p:spPr bwMode="auto">
          <a:xfrm>
            <a:off x="6270625" y="1739504"/>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5" name="椭圆 94"/>
          <p:cNvSpPr>
            <a:spLocks noChangeArrowheads="1"/>
          </p:cNvSpPr>
          <p:nvPr/>
        </p:nvSpPr>
        <p:spPr bwMode="auto">
          <a:xfrm>
            <a:off x="5334000" y="1739504"/>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97" name="直线连接符 96"/>
          <p:cNvCxnSpPr>
            <a:cxnSpLocks noChangeShapeType="1"/>
            <a:stCxn id="93" idx="3"/>
            <a:endCxn id="95" idx="7"/>
          </p:cNvCxnSpPr>
          <p:nvPr/>
        </p:nvCxnSpPr>
        <p:spPr bwMode="auto">
          <a:xfrm flipH="1">
            <a:off x="5580064" y="1384697"/>
            <a:ext cx="733425" cy="38576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8" name="直线连接符 97"/>
          <p:cNvCxnSpPr>
            <a:cxnSpLocks noChangeShapeType="1"/>
            <a:stCxn id="92" idx="7"/>
            <a:endCxn id="91" idx="3"/>
          </p:cNvCxnSpPr>
          <p:nvPr/>
        </p:nvCxnSpPr>
        <p:spPr bwMode="auto">
          <a:xfrm flipV="1">
            <a:off x="5580064" y="842963"/>
            <a:ext cx="733425" cy="38814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9" name="直线连接符 98"/>
          <p:cNvCxnSpPr>
            <a:cxnSpLocks noChangeShapeType="1"/>
            <a:stCxn id="94" idx="1"/>
            <a:endCxn id="90" idx="5"/>
          </p:cNvCxnSpPr>
          <p:nvPr/>
        </p:nvCxnSpPr>
        <p:spPr bwMode="auto">
          <a:xfrm flipH="1" flipV="1">
            <a:off x="5580064" y="842963"/>
            <a:ext cx="733425" cy="92749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00" name="椭圆 99"/>
          <p:cNvSpPr>
            <a:spLocks noChangeArrowheads="1"/>
          </p:cNvSpPr>
          <p:nvPr/>
        </p:nvSpPr>
        <p:spPr bwMode="auto">
          <a:xfrm>
            <a:off x="3101975" y="658416"/>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1" name="椭圆 100"/>
          <p:cNvSpPr>
            <a:spLocks noChangeArrowheads="1"/>
          </p:cNvSpPr>
          <p:nvPr/>
        </p:nvSpPr>
        <p:spPr bwMode="auto">
          <a:xfrm>
            <a:off x="4038600" y="658416"/>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2" name="椭圆 101"/>
          <p:cNvSpPr>
            <a:spLocks noChangeArrowheads="1"/>
          </p:cNvSpPr>
          <p:nvPr/>
        </p:nvSpPr>
        <p:spPr bwMode="auto">
          <a:xfrm>
            <a:off x="3101975" y="1197769"/>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3" name="椭圆 102"/>
          <p:cNvSpPr>
            <a:spLocks noChangeArrowheads="1"/>
          </p:cNvSpPr>
          <p:nvPr/>
        </p:nvSpPr>
        <p:spPr bwMode="auto">
          <a:xfrm>
            <a:off x="4038600" y="1198960"/>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4" name="椭圆 103"/>
          <p:cNvSpPr>
            <a:spLocks noChangeArrowheads="1"/>
          </p:cNvSpPr>
          <p:nvPr/>
        </p:nvSpPr>
        <p:spPr bwMode="auto">
          <a:xfrm>
            <a:off x="4038600" y="1738312"/>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5" name="椭圆 104"/>
          <p:cNvSpPr>
            <a:spLocks noChangeArrowheads="1"/>
          </p:cNvSpPr>
          <p:nvPr/>
        </p:nvSpPr>
        <p:spPr bwMode="auto">
          <a:xfrm>
            <a:off x="3101975" y="1738312"/>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07" name="直线连接符 106"/>
          <p:cNvCxnSpPr>
            <a:cxnSpLocks noChangeShapeType="1"/>
            <a:stCxn id="103" idx="3"/>
            <a:endCxn id="105" idx="7"/>
          </p:cNvCxnSpPr>
          <p:nvPr/>
        </p:nvCxnSpPr>
        <p:spPr bwMode="auto">
          <a:xfrm flipH="1">
            <a:off x="3348039" y="1383506"/>
            <a:ext cx="733425" cy="38695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直线连接符 107"/>
          <p:cNvCxnSpPr>
            <a:cxnSpLocks noChangeShapeType="1"/>
            <a:stCxn id="100" idx="6"/>
            <a:endCxn id="101" idx="2"/>
          </p:cNvCxnSpPr>
          <p:nvPr/>
        </p:nvCxnSpPr>
        <p:spPr bwMode="auto">
          <a:xfrm flipV="1">
            <a:off x="3389314" y="766763"/>
            <a:ext cx="649287"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9" name="直线连接符 108"/>
          <p:cNvCxnSpPr>
            <a:cxnSpLocks noChangeShapeType="1"/>
            <a:stCxn id="104" idx="1"/>
            <a:endCxn id="102" idx="5"/>
          </p:cNvCxnSpPr>
          <p:nvPr/>
        </p:nvCxnSpPr>
        <p:spPr bwMode="auto">
          <a:xfrm flipH="1" flipV="1">
            <a:off x="3348039" y="1383506"/>
            <a:ext cx="733425" cy="38695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9" name="文本框 68"/>
          <p:cNvSpPr txBox="1"/>
          <p:nvPr/>
        </p:nvSpPr>
        <p:spPr>
          <a:xfrm>
            <a:off x="7308851" y="1869281"/>
            <a:ext cx="158432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12   2    4</a:t>
            </a:r>
          </a:p>
          <a:p>
            <a:endParaRPr lang="en-US" altLang="zh-CN">
              <a:solidFill>
                <a:srgbClr val="FFFFFF"/>
              </a:solidFill>
              <a:ea typeface="黑体" pitchFamily="49" charset="-122"/>
            </a:endParaRPr>
          </a:p>
          <a:p>
            <a:r>
              <a:rPr lang="en-US" altLang="zh-CN">
                <a:solidFill>
                  <a:srgbClr val="FFFFFF"/>
                </a:solidFill>
                <a:ea typeface="黑体" pitchFamily="49" charset="-122"/>
              </a:rPr>
              <a:t> 8    7    6</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 7    5    2</a:t>
            </a:r>
          </a:p>
        </p:txBody>
      </p:sp>
      <p:sp>
        <p:nvSpPr>
          <p:cNvPr id="10" name="文本框 9"/>
          <p:cNvSpPr txBox="1"/>
          <p:nvPr/>
        </p:nvSpPr>
        <p:spPr>
          <a:xfrm>
            <a:off x="1042989" y="2139553"/>
            <a:ext cx="720725" cy="461665"/>
          </a:xfrm>
          <a:prstGeom prst="rect">
            <a:avLst/>
          </a:prstGeom>
          <a:no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chemeClr val="bg1"/>
                </a:solidFill>
                <a:ea typeface="黑体" pitchFamily="49" charset="-122"/>
              </a:rPr>
              <a:t>21</a:t>
            </a:r>
            <a:endParaRPr lang="zh-CN" altLang="en-US">
              <a:solidFill>
                <a:schemeClr val="bg1"/>
              </a:solidFill>
              <a:ea typeface="黑体" pitchFamily="49" charset="-122"/>
            </a:endParaRPr>
          </a:p>
        </p:txBody>
      </p:sp>
      <p:sp>
        <p:nvSpPr>
          <p:cNvPr id="76" name="文本框 75"/>
          <p:cNvSpPr txBox="1"/>
          <p:nvPr/>
        </p:nvSpPr>
        <p:spPr>
          <a:xfrm>
            <a:off x="3492500" y="2139553"/>
            <a:ext cx="719138" cy="461665"/>
          </a:xfrm>
          <a:prstGeom prst="rect">
            <a:avLst/>
          </a:prstGeom>
          <a:no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chemeClr val="bg1"/>
                </a:solidFill>
                <a:ea typeface="黑体" pitchFamily="49" charset="-122"/>
              </a:rPr>
              <a:t>23</a:t>
            </a:r>
            <a:endParaRPr lang="zh-CN" altLang="en-US">
              <a:solidFill>
                <a:schemeClr val="bg1"/>
              </a:solidFill>
              <a:ea typeface="黑体" pitchFamily="49" charset="-122"/>
            </a:endParaRPr>
          </a:p>
        </p:txBody>
      </p:sp>
      <p:sp>
        <p:nvSpPr>
          <p:cNvPr id="86" name="文本框 85"/>
          <p:cNvSpPr txBox="1"/>
          <p:nvPr/>
        </p:nvSpPr>
        <p:spPr>
          <a:xfrm>
            <a:off x="5724525" y="2139553"/>
            <a:ext cx="719138" cy="461665"/>
          </a:xfrm>
          <a:prstGeom prst="rect">
            <a:avLst/>
          </a:prstGeom>
          <a:no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chemeClr val="bg1"/>
                </a:solidFill>
                <a:ea typeface="黑体" pitchFamily="49" charset="-122"/>
              </a:rPr>
              <a:t>15</a:t>
            </a:r>
            <a:endParaRPr lang="zh-CN" altLang="en-US">
              <a:solidFill>
                <a:schemeClr val="bg1"/>
              </a:solidFill>
              <a:ea typeface="黑体" pitchFamily="49" charset="-122"/>
            </a:endParaRPr>
          </a:p>
        </p:txBody>
      </p:sp>
      <p:sp>
        <p:nvSpPr>
          <p:cNvPr id="96" name="文本框 95"/>
          <p:cNvSpPr txBox="1"/>
          <p:nvPr/>
        </p:nvSpPr>
        <p:spPr>
          <a:xfrm>
            <a:off x="1042989" y="4354116"/>
            <a:ext cx="720725" cy="461665"/>
          </a:xfrm>
          <a:prstGeom prst="rect">
            <a:avLst/>
          </a:prstGeom>
          <a:no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chemeClr val="bg1"/>
                </a:solidFill>
                <a:ea typeface="黑体" pitchFamily="49" charset="-122"/>
              </a:rPr>
              <a:t>17</a:t>
            </a:r>
            <a:endParaRPr lang="zh-CN" altLang="en-US">
              <a:solidFill>
                <a:schemeClr val="bg1"/>
              </a:solidFill>
              <a:ea typeface="黑体" pitchFamily="49" charset="-122"/>
            </a:endParaRPr>
          </a:p>
        </p:txBody>
      </p:sp>
      <p:sp>
        <p:nvSpPr>
          <p:cNvPr id="106" name="文本框 105"/>
          <p:cNvSpPr txBox="1"/>
          <p:nvPr/>
        </p:nvSpPr>
        <p:spPr>
          <a:xfrm>
            <a:off x="3492500" y="4354116"/>
            <a:ext cx="719138" cy="461665"/>
          </a:xfrm>
          <a:prstGeom prst="rect">
            <a:avLst/>
          </a:prstGeom>
          <a:no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chemeClr val="bg1"/>
                </a:solidFill>
                <a:ea typeface="黑体" pitchFamily="49" charset="-122"/>
              </a:rPr>
              <a:t>12</a:t>
            </a:r>
            <a:endParaRPr lang="zh-CN" altLang="en-US">
              <a:solidFill>
                <a:schemeClr val="bg1"/>
              </a:solidFill>
              <a:ea typeface="黑体" pitchFamily="49" charset="-122"/>
            </a:endParaRPr>
          </a:p>
        </p:txBody>
      </p:sp>
      <p:sp>
        <p:nvSpPr>
          <p:cNvPr id="110" name="文本框 109"/>
          <p:cNvSpPr txBox="1"/>
          <p:nvPr/>
        </p:nvSpPr>
        <p:spPr>
          <a:xfrm>
            <a:off x="5724525" y="4354116"/>
            <a:ext cx="719138" cy="461665"/>
          </a:xfrm>
          <a:prstGeom prst="rect">
            <a:avLst/>
          </a:prstGeom>
          <a:no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chemeClr val="bg1"/>
                </a:solidFill>
                <a:ea typeface="黑体" pitchFamily="49" charset="-122"/>
              </a:rPr>
              <a:t>18</a:t>
            </a:r>
            <a:endParaRPr lang="zh-CN" altLang="en-US">
              <a:solidFill>
                <a:schemeClr val="bg1"/>
              </a:solidFill>
              <a:ea typeface="黑体" pitchFamily="49" charset="-122"/>
            </a:endParaRPr>
          </a:p>
        </p:txBody>
      </p:sp>
    </p:spTree>
    <p:extLst>
      <p:ext uri="{BB962C8B-B14F-4D97-AF65-F5344CB8AC3E}">
        <p14:creationId xmlns:p14="http://schemas.microsoft.com/office/powerpoint/2010/main" val="26816046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椭圆 69"/>
          <p:cNvSpPr>
            <a:spLocks noChangeArrowheads="1"/>
          </p:cNvSpPr>
          <p:nvPr/>
        </p:nvSpPr>
        <p:spPr bwMode="auto">
          <a:xfrm>
            <a:off x="1042989" y="465535"/>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ea typeface="黑体" pitchFamily="49" charset="-122"/>
              </a:rPr>
              <a:t>a</a:t>
            </a:r>
            <a:endParaRPr kumimoji="1" lang="zh-CN" altLang="en-US">
              <a:ea typeface="黑体" pitchFamily="49" charset="-122"/>
            </a:endParaRPr>
          </a:p>
        </p:txBody>
      </p:sp>
      <p:sp>
        <p:nvSpPr>
          <p:cNvPr id="71" name="椭圆 70"/>
          <p:cNvSpPr>
            <a:spLocks noChangeArrowheads="1"/>
          </p:cNvSpPr>
          <p:nvPr/>
        </p:nvSpPr>
        <p:spPr bwMode="auto">
          <a:xfrm>
            <a:off x="1979614" y="465535"/>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72" name="椭圆 71"/>
          <p:cNvSpPr>
            <a:spLocks noChangeArrowheads="1"/>
          </p:cNvSpPr>
          <p:nvPr/>
        </p:nvSpPr>
        <p:spPr bwMode="auto">
          <a:xfrm>
            <a:off x="1042989" y="1004888"/>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73" name="椭圆 72"/>
          <p:cNvSpPr>
            <a:spLocks noChangeArrowheads="1"/>
          </p:cNvSpPr>
          <p:nvPr/>
        </p:nvSpPr>
        <p:spPr bwMode="auto">
          <a:xfrm>
            <a:off x="1979614" y="1006079"/>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74" name="椭圆 73"/>
          <p:cNvSpPr>
            <a:spLocks noChangeArrowheads="1"/>
          </p:cNvSpPr>
          <p:nvPr/>
        </p:nvSpPr>
        <p:spPr bwMode="auto">
          <a:xfrm>
            <a:off x="1979614" y="1545431"/>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75" name="椭圆 74"/>
          <p:cNvSpPr>
            <a:spLocks noChangeArrowheads="1"/>
          </p:cNvSpPr>
          <p:nvPr/>
        </p:nvSpPr>
        <p:spPr bwMode="auto">
          <a:xfrm>
            <a:off x="1042989" y="1545431"/>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77" name="直线连接符 76"/>
          <p:cNvCxnSpPr>
            <a:cxnSpLocks noChangeShapeType="1"/>
            <a:stCxn id="73" idx="1"/>
            <a:endCxn id="70" idx="5"/>
          </p:cNvCxnSpPr>
          <p:nvPr/>
        </p:nvCxnSpPr>
        <p:spPr bwMode="auto">
          <a:xfrm flipH="1" flipV="1">
            <a:off x="1289051" y="648891"/>
            <a:ext cx="733425" cy="38814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直线连接符 77"/>
          <p:cNvCxnSpPr>
            <a:cxnSpLocks noChangeShapeType="1"/>
            <a:stCxn id="70" idx="6"/>
            <a:endCxn id="71" idx="2"/>
          </p:cNvCxnSpPr>
          <p:nvPr/>
        </p:nvCxnSpPr>
        <p:spPr bwMode="auto">
          <a:xfrm flipV="1">
            <a:off x="1330325" y="573881"/>
            <a:ext cx="649288"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9" name="直线连接符 78"/>
          <p:cNvCxnSpPr>
            <a:cxnSpLocks noChangeShapeType="1"/>
            <a:stCxn id="74" idx="1"/>
            <a:endCxn id="70" idx="4"/>
          </p:cNvCxnSpPr>
          <p:nvPr/>
        </p:nvCxnSpPr>
        <p:spPr bwMode="auto">
          <a:xfrm flipH="1" flipV="1">
            <a:off x="1187451" y="681038"/>
            <a:ext cx="835025" cy="89535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9" name="文本框 68"/>
          <p:cNvSpPr txBox="1"/>
          <p:nvPr/>
        </p:nvSpPr>
        <p:spPr>
          <a:xfrm>
            <a:off x="2555876" y="411956"/>
            <a:ext cx="158432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12   2    4</a:t>
            </a:r>
          </a:p>
          <a:p>
            <a:endParaRPr lang="en-US" altLang="zh-CN">
              <a:solidFill>
                <a:srgbClr val="FFFFFF"/>
              </a:solidFill>
              <a:ea typeface="黑体" pitchFamily="49" charset="-122"/>
            </a:endParaRPr>
          </a:p>
          <a:p>
            <a:r>
              <a:rPr lang="en-US" altLang="zh-CN">
                <a:solidFill>
                  <a:srgbClr val="FFFFFF"/>
                </a:solidFill>
                <a:ea typeface="黑体" pitchFamily="49" charset="-122"/>
              </a:rPr>
              <a:t> 8    7    6</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 7    5    2</a:t>
            </a:r>
          </a:p>
        </p:txBody>
      </p:sp>
      <p:sp>
        <p:nvSpPr>
          <p:cNvPr id="111" name="文本框 110"/>
          <p:cNvSpPr txBox="1"/>
          <p:nvPr/>
        </p:nvSpPr>
        <p:spPr>
          <a:xfrm>
            <a:off x="468314" y="411956"/>
            <a:ext cx="35877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0 </a:t>
            </a:r>
          </a:p>
          <a:p>
            <a:endParaRPr lang="en-US" altLang="zh-CN">
              <a:solidFill>
                <a:srgbClr val="FFFFFF"/>
              </a:solidFill>
              <a:ea typeface="黑体" pitchFamily="49" charset="-122"/>
            </a:endParaRPr>
          </a:p>
          <a:p>
            <a:r>
              <a:rPr lang="en-US" altLang="zh-CN">
                <a:solidFill>
                  <a:srgbClr val="FFFFFF"/>
                </a:solidFill>
                <a:ea typeface="黑体" pitchFamily="49" charset="-122"/>
              </a:rPr>
              <a:t>0 </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0 </a:t>
            </a:r>
          </a:p>
        </p:txBody>
      </p:sp>
      <p:sp>
        <p:nvSpPr>
          <p:cNvPr id="19" name="文本框 18"/>
          <p:cNvSpPr txBox="1">
            <a:spLocks noChangeArrowheads="1"/>
          </p:cNvSpPr>
          <p:nvPr/>
        </p:nvSpPr>
        <p:spPr bwMode="auto">
          <a:xfrm>
            <a:off x="2627314" y="86916"/>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买方估值</a:t>
            </a:r>
          </a:p>
        </p:txBody>
      </p:sp>
      <p:sp>
        <p:nvSpPr>
          <p:cNvPr id="112" name="文本框 111"/>
          <p:cNvSpPr txBox="1">
            <a:spLocks noChangeArrowheads="1"/>
          </p:cNvSpPr>
          <p:nvPr/>
        </p:nvSpPr>
        <p:spPr bwMode="auto">
          <a:xfrm>
            <a:off x="179389" y="86916"/>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卖方价格</a:t>
            </a:r>
          </a:p>
        </p:txBody>
      </p:sp>
      <p:sp>
        <p:nvSpPr>
          <p:cNvPr id="20" name="文本框 19"/>
          <p:cNvSpPr txBox="1">
            <a:spLocks noChangeArrowheads="1"/>
          </p:cNvSpPr>
          <p:nvPr/>
        </p:nvSpPr>
        <p:spPr bwMode="auto">
          <a:xfrm>
            <a:off x="971550" y="1977628"/>
            <a:ext cx="151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chemeClr val="bg1"/>
                </a:solidFill>
                <a:ea typeface="黑体" pitchFamily="49" charset="-122"/>
              </a:rPr>
              <a:t>偏好卖家图</a:t>
            </a:r>
          </a:p>
        </p:txBody>
      </p:sp>
      <p:sp>
        <p:nvSpPr>
          <p:cNvPr id="113" name="椭圆 112"/>
          <p:cNvSpPr>
            <a:spLocks noChangeArrowheads="1"/>
          </p:cNvSpPr>
          <p:nvPr/>
        </p:nvSpPr>
        <p:spPr bwMode="auto">
          <a:xfrm>
            <a:off x="5867400" y="465535"/>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114" name="椭圆 113"/>
          <p:cNvSpPr>
            <a:spLocks noChangeArrowheads="1"/>
          </p:cNvSpPr>
          <p:nvPr/>
        </p:nvSpPr>
        <p:spPr bwMode="auto">
          <a:xfrm>
            <a:off x="6804025" y="465535"/>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115" name="椭圆 114"/>
          <p:cNvSpPr>
            <a:spLocks noChangeArrowheads="1"/>
          </p:cNvSpPr>
          <p:nvPr/>
        </p:nvSpPr>
        <p:spPr bwMode="auto">
          <a:xfrm>
            <a:off x="5867400" y="1004888"/>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116" name="椭圆 115"/>
          <p:cNvSpPr>
            <a:spLocks noChangeArrowheads="1"/>
          </p:cNvSpPr>
          <p:nvPr/>
        </p:nvSpPr>
        <p:spPr bwMode="auto">
          <a:xfrm>
            <a:off x="6804025" y="1006079"/>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117" name="椭圆 116"/>
          <p:cNvSpPr>
            <a:spLocks noChangeArrowheads="1"/>
          </p:cNvSpPr>
          <p:nvPr/>
        </p:nvSpPr>
        <p:spPr bwMode="auto">
          <a:xfrm>
            <a:off x="6804025" y="1545431"/>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118" name="椭圆 117"/>
          <p:cNvSpPr>
            <a:spLocks noChangeArrowheads="1"/>
          </p:cNvSpPr>
          <p:nvPr/>
        </p:nvSpPr>
        <p:spPr bwMode="auto">
          <a:xfrm>
            <a:off x="5867400" y="1545431"/>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19" name="直线连接符 118"/>
          <p:cNvCxnSpPr>
            <a:cxnSpLocks noChangeShapeType="1"/>
            <a:stCxn id="116" idx="1"/>
            <a:endCxn id="113" idx="5"/>
          </p:cNvCxnSpPr>
          <p:nvPr/>
        </p:nvCxnSpPr>
        <p:spPr bwMode="auto">
          <a:xfrm flipH="1" flipV="1">
            <a:off x="6113464" y="648891"/>
            <a:ext cx="733425" cy="38814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0" name="直线连接符 119"/>
          <p:cNvCxnSpPr>
            <a:cxnSpLocks noChangeShapeType="1"/>
            <a:stCxn id="113" idx="6"/>
            <a:endCxn id="114" idx="2"/>
          </p:cNvCxnSpPr>
          <p:nvPr/>
        </p:nvCxnSpPr>
        <p:spPr bwMode="auto">
          <a:xfrm flipV="1">
            <a:off x="6154739" y="573881"/>
            <a:ext cx="649287"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直线连接符 120"/>
          <p:cNvCxnSpPr>
            <a:cxnSpLocks noChangeShapeType="1"/>
            <a:stCxn id="117" idx="1"/>
            <a:endCxn id="113" idx="4"/>
          </p:cNvCxnSpPr>
          <p:nvPr/>
        </p:nvCxnSpPr>
        <p:spPr bwMode="auto">
          <a:xfrm flipH="1" flipV="1">
            <a:off x="6011864" y="681038"/>
            <a:ext cx="835025" cy="89535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2" name="文本框 121"/>
          <p:cNvSpPr txBox="1"/>
          <p:nvPr/>
        </p:nvSpPr>
        <p:spPr>
          <a:xfrm>
            <a:off x="7380289" y="411956"/>
            <a:ext cx="158432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12   2    4</a:t>
            </a:r>
          </a:p>
          <a:p>
            <a:endParaRPr lang="en-US" altLang="zh-CN">
              <a:solidFill>
                <a:srgbClr val="FFFFFF"/>
              </a:solidFill>
              <a:ea typeface="黑体" pitchFamily="49" charset="-122"/>
            </a:endParaRPr>
          </a:p>
          <a:p>
            <a:r>
              <a:rPr lang="en-US" altLang="zh-CN">
                <a:solidFill>
                  <a:srgbClr val="FFFFFF"/>
                </a:solidFill>
                <a:ea typeface="黑体" pitchFamily="49" charset="-122"/>
              </a:rPr>
              <a:t> 8    7    6</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 7    5    2</a:t>
            </a:r>
          </a:p>
        </p:txBody>
      </p:sp>
      <p:sp>
        <p:nvSpPr>
          <p:cNvPr id="123" name="文本框 122"/>
          <p:cNvSpPr txBox="1"/>
          <p:nvPr/>
        </p:nvSpPr>
        <p:spPr>
          <a:xfrm>
            <a:off x="5292726" y="411956"/>
            <a:ext cx="35877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1 </a:t>
            </a:r>
          </a:p>
          <a:p>
            <a:endParaRPr lang="en-US" altLang="zh-CN">
              <a:solidFill>
                <a:srgbClr val="FFFFFF"/>
              </a:solidFill>
              <a:ea typeface="黑体" pitchFamily="49" charset="-122"/>
            </a:endParaRPr>
          </a:p>
          <a:p>
            <a:r>
              <a:rPr lang="en-US" altLang="zh-CN">
                <a:solidFill>
                  <a:srgbClr val="FFFFFF"/>
                </a:solidFill>
                <a:ea typeface="黑体" pitchFamily="49" charset="-122"/>
              </a:rPr>
              <a:t>0 </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0 </a:t>
            </a:r>
          </a:p>
        </p:txBody>
      </p:sp>
      <p:sp>
        <p:nvSpPr>
          <p:cNvPr id="124" name="文本框 123"/>
          <p:cNvSpPr txBox="1">
            <a:spLocks noChangeArrowheads="1"/>
          </p:cNvSpPr>
          <p:nvPr/>
        </p:nvSpPr>
        <p:spPr bwMode="auto">
          <a:xfrm>
            <a:off x="7451726" y="86916"/>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买方估值</a:t>
            </a:r>
          </a:p>
        </p:txBody>
      </p:sp>
      <p:sp>
        <p:nvSpPr>
          <p:cNvPr id="125" name="文本框 124"/>
          <p:cNvSpPr txBox="1">
            <a:spLocks noChangeArrowheads="1"/>
          </p:cNvSpPr>
          <p:nvPr/>
        </p:nvSpPr>
        <p:spPr bwMode="auto">
          <a:xfrm>
            <a:off x="5003801" y="86916"/>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卖方价格</a:t>
            </a:r>
          </a:p>
        </p:txBody>
      </p:sp>
      <p:sp>
        <p:nvSpPr>
          <p:cNvPr id="126" name="文本框 125"/>
          <p:cNvSpPr txBox="1">
            <a:spLocks noChangeArrowheads="1"/>
          </p:cNvSpPr>
          <p:nvPr/>
        </p:nvSpPr>
        <p:spPr bwMode="auto">
          <a:xfrm>
            <a:off x="5795964" y="1977628"/>
            <a:ext cx="1512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chemeClr val="bg1"/>
                </a:solidFill>
                <a:ea typeface="黑体" pitchFamily="49" charset="-122"/>
              </a:rPr>
              <a:t>偏好卖家图</a:t>
            </a:r>
          </a:p>
        </p:txBody>
      </p:sp>
      <p:cxnSp>
        <p:nvCxnSpPr>
          <p:cNvPr id="127" name="直线连接符 126"/>
          <p:cNvCxnSpPr>
            <a:cxnSpLocks noChangeShapeType="1"/>
            <a:stCxn id="116" idx="2"/>
            <a:endCxn id="115" idx="6"/>
          </p:cNvCxnSpPr>
          <p:nvPr/>
        </p:nvCxnSpPr>
        <p:spPr bwMode="auto">
          <a:xfrm flipH="1" flipV="1">
            <a:off x="6154739" y="1113235"/>
            <a:ext cx="649287" cy="119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9" name="椭圆 128"/>
          <p:cNvSpPr>
            <a:spLocks noChangeArrowheads="1"/>
          </p:cNvSpPr>
          <p:nvPr/>
        </p:nvSpPr>
        <p:spPr bwMode="auto">
          <a:xfrm>
            <a:off x="5867400" y="3057525"/>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130" name="椭圆 129"/>
          <p:cNvSpPr>
            <a:spLocks noChangeArrowheads="1"/>
          </p:cNvSpPr>
          <p:nvPr/>
        </p:nvSpPr>
        <p:spPr bwMode="auto">
          <a:xfrm>
            <a:off x="6804025" y="3057525"/>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131" name="椭圆 130"/>
          <p:cNvSpPr>
            <a:spLocks noChangeArrowheads="1"/>
          </p:cNvSpPr>
          <p:nvPr/>
        </p:nvSpPr>
        <p:spPr bwMode="auto">
          <a:xfrm>
            <a:off x="5867400" y="3596879"/>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132" name="椭圆 131"/>
          <p:cNvSpPr>
            <a:spLocks noChangeArrowheads="1"/>
          </p:cNvSpPr>
          <p:nvPr/>
        </p:nvSpPr>
        <p:spPr bwMode="auto">
          <a:xfrm>
            <a:off x="6804025" y="3598069"/>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133" name="椭圆 132"/>
          <p:cNvSpPr>
            <a:spLocks noChangeArrowheads="1"/>
          </p:cNvSpPr>
          <p:nvPr/>
        </p:nvSpPr>
        <p:spPr bwMode="auto">
          <a:xfrm>
            <a:off x="6804025" y="4137423"/>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134" name="椭圆 133"/>
          <p:cNvSpPr>
            <a:spLocks noChangeArrowheads="1"/>
          </p:cNvSpPr>
          <p:nvPr/>
        </p:nvSpPr>
        <p:spPr bwMode="auto">
          <a:xfrm>
            <a:off x="5867400" y="4137423"/>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35" name="直线连接符 134"/>
          <p:cNvCxnSpPr>
            <a:cxnSpLocks noChangeShapeType="1"/>
            <a:stCxn id="132" idx="1"/>
            <a:endCxn id="129" idx="5"/>
          </p:cNvCxnSpPr>
          <p:nvPr/>
        </p:nvCxnSpPr>
        <p:spPr bwMode="auto">
          <a:xfrm flipH="1" flipV="1">
            <a:off x="6113464" y="3240882"/>
            <a:ext cx="733425" cy="38814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直线连接符 135"/>
          <p:cNvCxnSpPr>
            <a:cxnSpLocks noChangeShapeType="1"/>
            <a:stCxn id="129" idx="6"/>
            <a:endCxn id="130" idx="2"/>
          </p:cNvCxnSpPr>
          <p:nvPr/>
        </p:nvCxnSpPr>
        <p:spPr bwMode="auto">
          <a:xfrm flipV="1">
            <a:off x="6154739" y="3165872"/>
            <a:ext cx="649287"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直线连接符 136"/>
          <p:cNvCxnSpPr>
            <a:cxnSpLocks noChangeShapeType="1"/>
            <a:stCxn id="133" idx="1"/>
            <a:endCxn id="129" idx="4"/>
          </p:cNvCxnSpPr>
          <p:nvPr/>
        </p:nvCxnSpPr>
        <p:spPr bwMode="auto">
          <a:xfrm flipH="1" flipV="1">
            <a:off x="6011864" y="3273029"/>
            <a:ext cx="835025" cy="89535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8" name="文本框 137"/>
          <p:cNvSpPr txBox="1"/>
          <p:nvPr/>
        </p:nvSpPr>
        <p:spPr>
          <a:xfrm>
            <a:off x="7380289" y="3003948"/>
            <a:ext cx="158432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12   2    4</a:t>
            </a:r>
          </a:p>
          <a:p>
            <a:endParaRPr lang="en-US" altLang="zh-CN">
              <a:solidFill>
                <a:srgbClr val="FFFFFF"/>
              </a:solidFill>
              <a:ea typeface="黑体" pitchFamily="49" charset="-122"/>
            </a:endParaRPr>
          </a:p>
          <a:p>
            <a:r>
              <a:rPr lang="en-US" altLang="zh-CN">
                <a:solidFill>
                  <a:srgbClr val="FFFFFF"/>
                </a:solidFill>
                <a:ea typeface="黑体" pitchFamily="49" charset="-122"/>
              </a:rPr>
              <a:t> 8    7    6</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 7    5    2</a:t>
            </a:r>
          </a:p>
        </p:txBody>
      </p:sp>
      <p:sp>
        <p:nvSpPr>
          <p:cNvPr id="139" name="文本框 138"/>
          <p:cNvSpPr txBox="1"/>
          <p:nvPr/>
        </p:nvSpPr>
        <p:spPr>
          <a:xfrm>
            <a:off x="5292726" y="3003948"/>
            <a:ext cx="35877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2 </a:t>
            </a:r>
          </a:p>
          <a:p>
            <a:endParaRPr lang="en-US" altLang="zh-CN">
              <a:solidFill>
                <a:srgbClr val="FFFFFF"/>
              </a:solidFill>
              <a:ea typeface="黑体" pitchFamily="49" charset="-122"/>
            </a:endParaRPr>
          </a:p>
          <a:p>
            <a:r>
              <a:rPr lang="en-US" altLang="zh-CN">
                <a:solidFill>
                  <a:srgbClr val="FFFFFF"/>
                </a:solidFill>
                <a:ea typeface="黑体" pitchFamily="49" charset="-122"/>
              </a:rPr>
              <a:t>1 </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0 </a:t>
            </a:r>
          </a:p>
        </p:txBody>
      </p:sp>
      <p:sp>
        <p:nvSpPr>
          <p:cNvPr id="140" name="文本框 139"/>
          <p:cNvSpPr txBox="1">
            <a:spLocks noChangeArrowheads="1"/>
          </p:cNvSpPr>
          <p:nvPr/>
        </p:nvSpPr>
        <p:spPr bwMode="auto">
          <a:xfrm>
            <a:off x="7451726" y="2680097"/>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买方估值</a:t>
            </a:r>
          </a:p>
        </p:txBody>
      </p:sp>
      <p:sp>
        <p:nvSpPr>
          <p:cNvPr id="141" name="文本框 140"/>
          <p:cNvSpPr txBox="1">
            <a:spLocks noChangeArrowheads="1"/>
          </p:cNvSpPr>
          <p:nvPr/>
        </p:nvSpPr>
        <p:spPr bwMode="auto">
          <a:xfrm>
            <a:off x="5003801" y="2680097"/>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卖方价格</a:t>
            </a:r>
          </a:p>
        </p:txBody>
      </p:sp>
      <p:sp>
        <p:nvSpPr>
          <p:cNvPr id="142" name="文本框 141"/>
          <p:cNvSpPr txBox="1">
            <a:spLocks noChangeArrowheads="1"/>
          </p:cNvSpPr>
          <p:nvPr/>
        </p:nvSpPr>
        <p:spPr bwMode="auto">
          <a:xfrm>
            <a:off x="5795964" y="4569619"/>
            <a:ext cx="1512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chemeClr val="bg1"/>
                </a:solidFill>
                <a:ea typeface="黑体" pitchFamily="49" charset="-122"/>
              </a:rPr>
              <a:t>偏好卖家图</a:t>
            </a:r>
          </a:p>
        </p:txBody>
      </p:sp>
      <p:cxnSp>
        <p:nvCxnSpPr>
          <p:cNvPr id="143" name="直线连接符 142"/>
          <p:cNvCxnSpPr>
            <a:cxnSpLocks noChangeShapeType="1"/>
            <a:stCxn id="132" idx="2"/>
            <a:endCxn id="131" idx="6"/>
          </p:cNvCxnSpPr>
          <p:nvPr/>
        </p:nvCxnSpPr>
        <p:spPr bwMode="auto">
          <a:xfrm flipH="1" flipV="1">
            <a:off x="6154739" y="3705225"/>
            <a:ext cx="649287" cy="1191"/>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4" name="直线连接符 143"/>
          <p:cNvCxnSpPr>
            <a:cxnSpLocks noChangeShapeType="1"/>
            <a:stCxn id="132" idx="3"/>
            <a:endCxn id="134" idx="7"/>
          </p:cNvCxnSpPr>
          <p:nvPr/>
        </p:nvCxnSpPr>
        <p:spPr bwMode="auto">
          <a:xfrm flipH="1">
            <a:off x="6113464" y="3782616"/>
            <a:ext cx="733425" cy="38576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5" name="椭圆 144"/>
          <p:cNvSpPr>
            <a:spLocks noChangeArrowheads="1"/>
          </p:cNvSpPr>
          <p:nvPr/>
        </p:nvSpPr>
        <p:spPr bwMode="auto">
          <a:xfrm>
            <a:off x="1042989" y="3057525"/>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146" name="椭圆 145"/>
          <p:cNvSpPr>
            <a:spLocks noChangeArrowheads="1"/>
          </p:cNvSpPr>
          <p:nvPr/>
        </p:nvSpPr>
        <p:spPr bwMode="auto">
          <a:xfrm>
            <a:off x="1979614" y="3057525"/>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147" name="椭圆 146"/>
          <p:cNvSpPr>
            <a:spLocks noChangeArrowheads="1"/>
          </p:cNvSpPr>
          <p:nvPr/>
        </p:nvSpPr>
        <p:spPr bwMode="auto">
          <a:xfrm>
            <a:off x="1042989" y="3596879"/>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148" name="椭圆 147"/>
          <p:cNvSpPr>
            <a:spLocks noChangeArrowheads="1"/>
          </p:cNvSpPr>
          <p:nvPr/>
        </p:nvSpPr>
        <p:spPr bwMode="auto">
          <a:xfrm>
            <a:off x="1979614" y="3598069"/>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149" name="椭圆 148"/>
          <p:cNvSpPr>
            <a:spLocks noChangeArrowheads="1"/>
          </p:cNvSpPr>
          <p:nvPr/>
        </p:nvSpPr>
        <p:spPr bwMode="auto">
          <a:xfrm>
            <a:off x="1979614" y="4137423"/>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150" name="椭圆 149"/>
          <p:cNvSpPr>
            <a:spLocks noChangeArrowheads="1"/>
          </p:cNvSpPr>
          <p:nvPr/>
        </p:nvSpPr>
        <p:spPr bwMode="auto">
          <a:xfrm>
            <a:off x="1042989" y="4137423"/>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51" name="直线连接符 150"/>
          <p:cNvCxnSpPr>
            <a:cxnSpLocks noChangeShapeType="1"/>
            <a:stCxn id="149" idx="1"/>
            <a:endCxn id="147" idx="5"/>
          </p:cNvCxnSpPr>
          <p:nvPr/>
        </p:nvCxnSpPr>
        <p:spPr bwMode="auto">
          <a:xfrm flipH="1" flipV="1">
            <a:off x="1289051" y="3781425"/>
            <a:ext cx="733425" cy="38695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2" name="直线连接符 151"/>
          <p:cNvCxnSpPr>
            <a:cxnSpLocks noChangeShapeType="1"/>
            <a:stCxn id="145" idx="6"/>
            <a:endCxn id="146" idx="2"/>
          </p:cNvCxnSpPr>
          <p:nvPr/>
        </p:nvCxnSpPr>
        <p:spPr bwMode="auto">
          <a:xfrm flipV="1">
            <a:off x="1330325" y="3165872"/>
            <a:ext cx="649288"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3" name="直线连接符 152"/>
          <p:cNvCxnSpPr>
            <a:cxnSpLocks noChangeShapeType="1"/>
            <a:stCxn id="149" idx="1"/>
            <a:endCxn id="145" idx="5"/>
          </p:cNvCxnSpPr>
          <p:nvPr/>
        </p:nvCxnSpPr>
        <p:spPr bwMode="auto">
          <a:xfrm flipH="1" flipV="1">
            <a:off x="1289051" y="3240882"/>
            <a:ext cx="733425" cy="92749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4" name="文本框 153"/>
          <p:cNvSpPr txBox="1"/>
          <p:nvPr/>
        </p:nvSpPr>
        <p:spPr>
          <a:xfrm>
            <a:off x="2555876" y="3003948"/>
            <a:ext cx="158432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12   2    4</a:t>
            </a:r>
          </a:p>
          <a:p>
            <a:endParaRPr lang="en-US" altLang="zh-CN">
              <a:solidFill>
                <a:srgbClr val="FFFFFF"/>
              </a:solidFill>
              <a:ea typeface="黑体" pitchFamily="49" charset="-122"/>
            </a:endParaRPr>
          </a:p>
          <a:p>
            <a:r>
              <a:rPr lang="en-US" altLang="zh-CN">
                <a:solidFill>
                  <a:srgbClr val="FFFFFF"/>
                </a:solidFill>
                <a:ea typeface="黑体" pitchFamily="49" charset="-122"/>
              </a:rPr>
              <a:t> 8    7    6</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 7    5    2</a:t>
            </a:r>
          </a:p>
        </p:txBody>
      </p:sp>
      <p:sp>
        <p:nvSpPr>
          <p:cNvPr id="155" name="文本框 154"/>
          <p:cNvSpPr txBox="1"/>
          <p:nvPr/>
        </p:nvSpPr>
        <p:spPr>
          <a:xfrm>
            <a:off x="468314" y="3003948"/>
            <a:ext cx="35877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3 </a:t>
            </a:r>
          </a:p>
          <a:p>
            <a:endParaRPr lang="en-US" altLang="zh-CN">
              <a:solidFill>
                <a:srgbClr val="FFFFFF"/>
              </a:solidFill>
              <a:ea typeface="黑体" pitchFamily="49" charset="-122"/>
            </a:endParaRPr>
          </a:p>
          <a:p>
            <a:r>
              <a:rPr lang="en-US" altLang="zh-CN">
                <a:solidFill>
                  <a:srgbClr val="FFFFFF"/>
                </a:solidFill>
                <a:ea typeface="黑体" pitchFamily="49" charset="-122"/>
              </a:rPr>
              <a:t>1 </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0 </a:t>
            </a:r>
          </a:p>
        </p:txBody>
      </p:sp>
      <p:sp>
        <p:nvSpPr>
          <p:cNvPr id="156" name="文本框 155"/>
          <p:cNvSpPr txBox="1">
            <a:spLocks noChangeArrowheads="1"/>
          </p:cNvSpPr>
          <p:nvPr/>
        </p:nvSpPr>
        <p:spPr bwMode="auto">
          <a:xfrm>
            <a:off x="2627314" y="2680097"/>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买方估值</a:t>
            </a:r>
          </a:p>
        </p:txBody>
      </p:sp>
      <p:sp>
        <p:nvSpPr>
          <p:cNvPr id="157" name="文本框 156"/>
          <p:cNvSpPr txBox="1">
            <a:spLocks noChangeArrowheads="1"/>
          </p:cNvSpPr>
          <p:nvPr/>
        </p:nvSpPr>
        <p:spPr bwMode="auto">
          <a:xfrm>
            <a:off x="179389" y="2680097"/>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卖方价格</a:t>
            </a:r>
          </a:p>
        </p:txBody>
      </p:sp>
      <p:sp>
        <p:nvSpPr>
          <p:cNvPr id="158" name="文本框 157"/>
          <p:cNvSpPr txBox="1">
            <a:spLocks noChangeArrowheads="1"/>
          </p:cNvSpPr>
          <p:nvPr/>
        </p:nvSpPr>
        <p:spPr bwMode="auto">
          <a:xfrm>
            <a:off x="971550" y="4569619"/>
            <a:ext cx="151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chemeClr val="bg1"/>
                </a:solidFill>
                <a:ea typeface="黑体" pitchFamily="49" charset="-122"/>
              </a:rPr>
              <a:t>偏好卖家图</a:t>
            </a:r>
          </a:p>
        </p:txBody>
      </p:sp>
      <p:cxnSp>
        <p:nvCxnSpPr>
          <p:cNvPr id="159" name="直线连接符 158"/>
          <p:cNvCxnSpPr>
            <a:cxnSpLocks noChangeShapeType="1"/>
            <a:stCxn id="148" idx="2"/>
            <a:endCxn id="147" idx="6"/>
          </p:cNvCxnSpPr>
          <p:nvPr/>
        </p:nvCxnSpPr>
        <p:spPr bwMode="auto">
          <a:xfrm flipH="1" flipV="1">
            <a:off x="1330325" y="3705225"/>
            <a:ext cx="649288" cy="1191"/>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0" name="直线连接符 159"/>
          <p:cNvCxnSpPr>
            <a:cxnSpLocks noChangeShapeType="1"/>
            <a:stCxn id="148" idx="3"/>
            <a:endCxn id="150" idx="7"/>
          </p:cNvCxnSpPr>
          <p:nvPr/>
        </p:nvCxnSpPr>
        <p:spPr bwMode="auto">
          <a:xfrm flipH="1">
            <a:off x="1289051" y="3782616"/>
            <a:ext cx="733425" cy="38576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5042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7"/>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4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4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4"/>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4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4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5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5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5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5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5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5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animBg="1"/>
      <p:bldP spid="69" grpId="0" animBg="1"/>
      <p:bldP spid="111" grpId="0" animBg="1"/>
      <p:bldP spid="19" grpId="0"/>
      <p:bldP spid="112" grpId="0"/>
      <p:bldP spid="20" grpId="0"/>
      <p:bldP spid="113" grpId="0" animBg="1"/>
      <p:bldP spid="114" grpId="0" animBg="1"/>
      <p:bldP spid="115" grpId="0" animBg="1"/>
      <p:bldP spid="116" grpId="0" animBg="1"/>
      <p:bldP spid="117" grpId="0" animBg="1"/>
      <p:bldP spid="118" grpId="0" animBg="1"/>
      <p:bldP spid="122" grpId="0" animBg="1"/>
      <p:bldP spid="123" grpId="0" animBg="1"/>
      <p:bldP spid="124" grpId="0"/>
      <p:bldP spid="125" grpId="0"/>
      <p:bldP spid="126" grpId="0"/>
      <p:bldP spid="126" grpId="1"/>
      <p:bldP spid="129" grpId="0" animBg="1"/>
      <p:bldP spid="130" grpId="0" animBg="1"/>
      <p:bldP spid="131" grpId="0" animBg="1"/>
      <p:bldP spid="132" grpId="0" animBg="1"/>
      <p:bldP spid="133" grpId="0" animBg="1"/>
      <p:bldP spid="134" grpId="0" animBg="1"/>
      <p:bldP spid="138" grpId="0" animBg="1"/>
      <p:bldP spid="139" grpId="0" animBg="1"/>
      <p:bldP spid="140" grpId="0"/>
      <p:bldP spid="141" grpId="0"/>
      <p:bldP spid="142" grpId="0"/>
      <p:bldP spid="145" grpId="0" animBg="1"/>
      <p:bldP spid="146" grpId="0" animBg="1"/>
      <p:bldP spid="147" grpId="0" animBg="1"/>
      <p:bldP spid="148" grpId="0" animBg="1"/>
      <p:bldP spid="149" grpId="0" animBg="1"/>
      <p:bldP spid="150" grpId="0" animBg="1"/>
      <p:bldP spid="154" grpId="0" animBg="1"/>
      <p:bldP spid="155" grpId="0" animBg="1"/>
      <p:bldP spid="156" grpId="0"/>
      <p:bldP spid="157" grpId="0"/>
      <p:bldP spid="1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rrowheads="1"/>
          </p:cNvSpPr>
          <p:nvPr/>
        </p:nvSpPr>
        <p:spPr bwMode="auto">
          <a:xfrm>
            <a:off x="3058442" y="1617217"/>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5" name="椭圆 4"/>
          <p:cNvSpPr>
            <a:spLocks noChangeArrowheads="1"/>
          </p:cNvSpPr>
          <p:nvPr/>
        </p:nvSpPr>
        <p:spPr bwMode="auto">
          <a:xfrm>
            <a:off x="3995067" y="1617217"/>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6" name="椭圆 5"/>
          <p:cNvSpPr>
            <a:spLocks noChangeArrowheads="1"/>
          </p:cNvSpPr>
          <p:nvPr/>
        </p:nvSpPr>
        <p:spPr bwMode="auto">
          <a:xfrm>
            <a:off x="3058442" y="2156570"/>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7" name="椭圆 6"/>
          <p:cNvSpPr>
            <a:spLocks noChangeArrowheads="1"/>
          </p:cNvSpPr>
          <p:nvPr/>
        </p:nvSpPr>
        <p:spPr bwMode="auto">
          <a:xfrm>
            <a:off x="3995067" y="2157761"/>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8" name="椭圆 7"/>
          <p:cNvSpPr>
            <a:spLocks noChangeArrowheads="1"/>
          </p:cNvSpPr>
          <p:nvPr/>
        </p:nvSpPr>
        <p:spPr bwMode="auto">
          <a:xfrm>
            <a:off x="3995067" y="2697113"/>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9" name="椭圆 8"/>
          <p:cNvSpPr>
            <a:spLocks noChangeArrowheads="1"/>
          </p:cNvSpPr>
          <p:nvPr/>
        </p:nvSpPr>
        <p:spPr bwMode="auto">
          <a:xfrm>
            <a:off x="3058442" y="2697113"/>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0" name="直线连接符 9"/>
          <p:cNvCxnSpPr>
            <a:cxnSpLocks noChangeShapeType="1"/>
            <a:stCxn id="8" idx="1"/>
            <a:endCxn id="6" idx="5"/>
          </p:cNvCxnSpPr>
          <p:nvPr/>
        </p:nvCxnSpPr>
        <p:spPr bwMode="auto">
          <a:xfrm flipH="1" flipV="1">
            <a:off x="3304506" y="2341117"/>
            <a:ext cx="733425" cy="388144"/>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连接符 10"/>
          <p:cNvCxnSpPr>
            <a:cxnSpLocks noChangeShapeType="1"/>
            <a:stCxn id="4" idx="6"/>
            <a:endCxn id="5" idx="2"/>
          </p:cNvCxnSpPr>
          <p:nvPr/>
        </p:nvCxnSpPr>
        <p:spPr bwMode="auto">
          <a:xfrm flipV="1">
            <a:off x="3345781" y="1725563"/>
            <a:ext cx="649287" cy="0"/>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连接符 11"/>
          <p:cNvCxnSpPr>
            <a:cxnSpLocks noChangeShapeType="1"/>
            <a:stCxn id="8" idx="1"/>
            <a:endCxn id="4" idx="5"/>
          </p:cNvCxnSpPr>
          <p:nvPr/>
        </p:nvCxnSpPr>
        <p:spPr bwMode="auto">
          <a:xfrm flipH="1" flipV="1">
            <a:off x="3304506" y="1801764"/>
            <a:ext cx="733425" cy="92749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文本框 12"/>
          <p:cNvSpPr txBox="1"/>
          <p:nvPr/>
        </p:nvSpPr>
        <p:spPr>
          <a:xfrm>
            <a:off x="4571331" y="1563638"/>
            <a:ext cx="158432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12   2    4</a:t>
            </a:r>
          </a:p>
          <a:p>
            <a:endParaRPr lang="en-US" altLang="zh-CN">
              <a:solidFill>
                <a:srgbClr val="FFFFFF"/>
              </a:solidFill>
              <a:ea typeface="黑体" pitchFamily="49" charset="-122"/>
            </a:endParaRPr>
          </a:p>
          <a:p>
            <a:r>
              <a:rPr lang="en-US" altLang="zh-CN">
                <a:solidFill>
                  <a:srgbClr val="FFFFFF"/>
                </a:solidFill>
                <a:ea typeface="黑体" pitchFamily="49" charset="-122"/>
              </a:rPr>
              <a:t> 8    7    6</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 7    5    2</a:t>
            </a:r>
          </a:p>
        </p:txBody>
      </p:sp>
      <p:sp>
        <p:nvSpPr>
          <p:cNvPr id="14" name="文本框 13"/>
          <p:cNvSpPr txBox="1"/>
          <p:nvPr/>
        </p:nvSpPr>
        <p:spPr>
          <a:xfrm>
            <a:off x="2483768" y="1563639"/>
            <a:ext cx="360363"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3 </a:t>
            </a:r>
          </a:p>
          <a:p>
            <a:endParaRPr lang="en-US" altLang="zh-CN">
              <a:solidFill>
                <a:srgbClr val="FFFFFF"/>
              </a:solidFill>
              <a:ea typeface="黑体" pitchFamily="49" charset="-122"/>
            </a:endParaRPr>
          </a:p>
          <a:p>
            <a:r>
              <a:rPr lang="en-US" altLang="zh-CN">
                <a:solidFill>
                  <a:srgbClr val="FFFFFF"/>
                </a:solidFill>
                <a:ea typeface="黑体" pitchFamily="49" charset="-122"/>
              </a:rPr>
              <a:t>1 </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0 </a:t>
            </a:r>
          </a:p>
        </p:txBody>
      </p:sp>
      <p:sp>
        <p:nvSpPr>
          <p:cNvPr id="22542" name="文本框 14"/>
          <p:cNvSpPr txBox="1">
            <a:spLocks noChangeArrowheads="1"/>
          </p:cNvSpPr>
          <p:nvPr/>
        </p:nvSpPr>
        <p:spPr bwMode="auto">
          <a:xfrm>
            <a:off x="4716464" y="1059656"/>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买方估值</a:t>
            </a:r>
          </a:p>
        </p:txBody>
      </p:sp>
      <p:sp>
        <p:nvSpPr>
          <p:cNvPr id="22543" name="文本框 15"/>
          <p:cNvSpPr txBox="1">
            <a:spLocks noChangeArrowheads="1"/>
          </p:cNvSpPr>
          <p:nvPr/>
        </p:nvSpPr>
        <p:spPr bwMode="auto">
          <a:xfrm>
            <a:off x="2268539" y="1059656"/>
            <a:ext cx="13668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卖方价格</a:t>
            </a:r>
          </a:p>
        </p:txBody>
      </p:sp>
      <p:sp>
        <p:nvSpPr>
          <p:cNvPr id="22544" name="文本框 16"/>
          <p:cNvSpPr txBox="1">
            <a:spLocks noChangeArrowheads="1"/>
          </p:cNvSpPr>
          <p:nvPr/>
        </p:nvSpPr>
        <p:spPr bwMode="auto">
          <a:xfrm>
            <a:off x="2987006" y="3130501"/>
            <a:ext cx="1512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chemeClr val="bg1"/>
                </a:solidFill>
                <a:ea typeface="黑体" pitchFamily="49" charset="-122"/>
              </a:rPr>
              <a:t>偏好卖家图</a:t>
            </a:r>
          </a:p>
        </p:txBody>
      </p:sp>
      <p:cxnSp>
        <p:nvCxnSpPr>
          <p:cNvPr id="18" name="直线连接符 17"/>
          <p:cNvCxnSpPr>
            <a:cxnSpLocks noChangeShapeType="1"/>
            <a:stCxn id="7" idx="2"/>
            <a:endCxn id="6" idx="6"/>
          </p:cNvCxnSpPr>
          <p:nvPr/>
        </p:nvCxnSpPr>
        <p:spPr bwMode="auto">
          <a:xfrm flipH="1" flipV="1">
            <a:off x="3345781" y="2264917"/>
            <a:ext cx="649287" cy="119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直线连接符 18"/>
          <p:cNvCxnSpPr>
            <a:cxnSpLocks noChangeShapeType="1"/>
            <a:stCxn id="7" idx="3"/>
            <a:endCxn id="9" idx="7"/>
          </p:cNvCxnSpPr>
          <p:nvPr/>
        </p:nvCxnSpPr>
        <p:spPr bwMode="auto">
          <a:xfrm flipH="1">
            <a:off x="3304506" y="2342307"/>
            <a:ext cx="733425" cy="386954"/>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626093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468313" y="195263"/>
            <a:ext cx="8229600" cy="647700"/>
          </a:xfrm>
        </p:spPr>
        <p:txBody>
          <a:bodyPr/>
          <a:lstStyle/>
          <a:p>
            <a:r>
              <a:rPr lang="zh-CN" altLang="en-US" smtClean="0">
                <a:latin typeface="Arial" pitchFamily="34" charset="0"/>
                <a:ea typeface="黑体" pitchFamily="49" charset="-122"/>
              </a:rPr>
              <a:t>前面的测试例</a:t>
            </a:r>
          </a:p>
        </p:txBody>
      </p:sp>
      <p:sp>
        <p:nvSpPr>
          <p:cNvPr id="3" name="内容占位符 2"/>
          <p:cNvSpPr>
            <a:spLocks noGrp="1"/>
          </p:cNvSpPr>
          <p:nvPr>
            <p:ph idx="1"/>
          </p:nvPr>
        </p:nvSpPr>
        <p:spPr>
          <a:xfrm>
            <a:off x="143321" y="2715766"/>
            <a:ext cx="8893175" cy="432197"/>
          </a:xfrm>
        </p:spPr>
        <p:txBody>
          <a:bodyPr/>
          <a:lstStyle/>
          <a:p>
            <a:pPr marL="0" indent="0">
              <a:buFont typeface="Arial" pitchFamily="34" charset="0"/>
              <a:buNone/>
            </a:pPr>
            <a:r>
              <a:rPr lang="zh-CN" altLang="en-US" dirty="0" smtClean="0">
                <a:latin typeface="Arial" pitchFamily="34" charset="0"/>
                <a:ea typeface="黑体" pitchFamily="49" charset="-122"/>
              </a:rPr>
              <a:t>价格＋</a:t>
            </a:r>
            <a:r>
              <a:rPr lang="en-US" altLang="zh-CN" dirty="0" smtClean="0">
                <a:latin typeface="Arial" pitchFamily="34" charset="0"/>
                <a:ea typeface="黑体" pitchFamily="49" charset="-122"/>
              </a:rPr>
              <a:t>1</a:t>
            </a:r>
            <a:r>
              <a:rPr lang="zh-CN" altLang="en-US" dirty="0" smtClean="0">
                <a:latin typeface="Arial" pitchFamily="34" charset="0"/>
                <a:ea typeface="黑体" pitchFamily="49" charset="-122"/>
              </a:rPr>
              <a:t>后偏好卖家图没变，稀缺商品再加价！</a:t>
            </a:r>
          </a:p>
        </p:txBody>
      </p:sp>
      <p:sp>
        <p:nvSpPr>
          <p:cNvPr id="4" name="文本框 3"/>
          <p:cNvSpPr txBox="1"/>
          <p:nvPr/>
        </p:nvSpPr>
        <p:spPr>
          <a:xfrm>
            <a:off x="2843808" y="1059582"/>
            <a:ext cx="2056060" cy="1815882"/>
          </a:xfrm>
          <a:prstGeom prst="rect">
            <a:avLst/>
          </a:prstGeom>
          <a:noFill/>
        </p:spPr>
        <p:txBody>
          <a:bodyPr wrap="square">
            <a:spAutoFit/>
          </a:bodyPr>
          <a:lstStyle>
            <a:lvl1pPr marL="342900" indent="-342900">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buFontTx/>
              <a:buAutoNum type="arabicPlain" startAt="2"/>
            </a:pPr>
            <a:r>
              <a:rPr lang="en-US" altLang="zh-CN" sz="2800" dirty="0">
                <a:solidFill>
                  <a:schemeClr val="bg1"/>
                </a:solidFill>
                <a:ea typeface="黑体" pitchFamily="49" charset="-122"/>
              </a:rPr>
              <a:t> </a:t>
            </a:r>
            <a:r>
              <a:rPr lang="en-US" altLang="zh-CN" sz="2800" dirty="0" smtClean="0">
                <a:solidFill>
                  <a:schemeClr val="bg1"/>
                </a:solidFill>
                <a:ea typeface="黑体" pitchFamily="49" charset="-122"/>
              </a:rPr>
              <a:t> </a:t>
            </a:r>
            <a:r>
              <a:rPr lang="en-US" altLang="zh-CN" sz="2800" dirty="0">
                <a:solidFill>
                  <a:schemeClr val="bg1"/>
                </a:solidFill>
                <a:ea typeface="黑体" pitchFamily="49" charset="-122"/>
              </a:rPr>
              <a:t>9   6   3</a:t>
            </a:r>
          </a:p>
          <a:p>
            <a:pPr>
              <a:buFontTx/>
              <a:buAutoNum type="arabicPlain" startAt="8"/>
            </a:pPr>
            <a:r>
              <a:rPr lang="en-US" altLang="zh-CN" sz="2800" dirty="0">
                <a:solidFill>
                  <a:schemeClr val="bg1"/>
                </a:solidFill>
                <a:ea typeface="黑体" pitchFamily="49" charset="-122"/>
              </a:rPr>
              <a:t> </a:t>
            </a:r>
            <a:r>
              <a:rPr lang="en-US" altLang="zh-CN" sz="2800" dirty="0" smtClean="0">
                <a:solidFill>
                  <a:schemeClr val="bg1"/>
                </a:solidFill>
                <a:ea typeface="黑体" pitchFamily="49" charset="-122"/>
              </a:rPr>
              <a:t> </a:t>
            </a:r>
            <a:r>
              <a:rPr lang="en-US" altLang="zh-CN" sz="2800" dirty="0">
                <a:solidFill>
                  <a:schemeClr val="bg1"/>
                </a:solidFill>
                <a:ea typeface="黑体" pitchFamily="49" charset="-122"/>
              </a:rPr>
              <a:t>1   4   6</a:t>
            </a:r>
          </a:p>
          <a:p>
            <a:pPr>
              <a:buFontTx/>
              <a:buAutoNum type="arabicPlain" startAt="5"/>
            </a:pPr>
            <a:r>
              <a:rPr lang="en-US" altLang="zh-CN" sz="2800" dirty="0">
                <a:solidFill>
                  <a:schemeClr val="bg1"/>
                </a:solidFill>
                <a:ea typeface="黑体" pitchFamily="49" charset="-122"/>
              </a:rPr>
              <a:t> </a:t>
            </a:r>
            <a:r>
              <a:rPr lang="en-US" altLang="zh-CN" sz="2800" dirty="0" smtClean="0">
                <a:solidFill>
                  <a:schemeClr val="bg1"/>
                </a:solidFill>
                <a:ea typeface="黑体" pitchFamily="49" charset="-122"/>
              </a:rPr>
              <a:t> </a:t>
            </a:r>
            <a:r>
              <a:rPr lang="en-US" altLang="zh-CN" sz="2800" dirty="0">
                <a:solidFill>
                  <a:schemeClr val="bg1"/>
                </a:solidFill>
                <a:ea typeface="黑体" pitchFamily="49" charset="-122"/>
              </a:rPr>
              <a:t>3   7   2</a:t>
            </a:r>
          </a:p>
          <a:p>
            <a:r>
              <a:rPr lang="en-US" altLang="zh-CN" sz="2800" dirty="0">
                <a:solidFill>
                  <a:schemeClr val="bg1"/>
                </a:solidFill>
                <a:ea typeface="黑体" pitchFamily="49" charset="-122"/>
              </a:rPr>
              <a:t>9   6   </a:t>
            </a:r>
            <a:r>
              <a:rPr lang="en-US" altLang="zh-CN" sz="2800" dirty="0">
                <a:solidFill>
                  <a:srgbClr val="FFFFFF"/>
                </a:solidFill>
                <a:ea typeface="黑体" pitchFamily="49" charset="-122"/>
              </a:rPr>
              <a:t>4   1</a:t>
            </a:r>
            <a:endParaRPr lang="zh-CN" altLang="en-US" sz="2800" dirty="0">
              <a:solidFill>
                <a:srgbClr val="FFFFFF"/>
              </a:solidFill>
              <a:ea typeface="黑体" pitchFamily="49" charset="-122"/>
            </a:endParaRPr>
          </a:p>
        </p:txBody>
      </p:sp>
      <p:sp>
        <p:nvSpPr>
          <p:cNvPr id="5" name="椭圆 4"/>
          <p:cNvSpPr>
            <a:spLocks noChangeArrowheads="1"/>
          </p:cNvSpPr>
          <p:nvPr/>
        </p:nvSpPr>
        <p:spPr bwMode="auto">
          <a:xfrm>
            <a:off x="1003300" y="119181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dirty="0">
              <a:solidFill>
                <a:schemeClr val="lt1"/>
              </a:solidFill>
              <a:ea typeface="黑体" pitchFamily="49" charset="-122"/>
            </a:endParaRPr>
          </a:p>
        </p:txBody>
      </p:sp>
      <p:sp>
        <p:nvSpPr>
          <p:cNvPr id="6" name="椭圆 5"/>
          <p:cNvSpPr>
            <a:spLocks noChangeArrowheads="1"/>
          </p:cNvSpPr>
          <p:nvPr/>
        </p:nvSpPr>
        <p:spPr bwMode="auto">
          <a:xfrm>
            <a:off x="1003300" y="2055019"/>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a:off x="1003300" y="248721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flipH="1">
            <a:off x="1003300" y="1677591"/>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2371725" y="119181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椭圆 9"/>
          <p:cNvSpPr>
            <a:spLocks noChangeArrowheads="1"/>
          </p:cNvSpPr>
          <p:nvPr/>
        </p:nvSpPr>
        <p:spPr bwMode="auto">
          <a:xfrm>
            <a:off x="2371725" y="2055019"/>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椭圆 10"/>
          <p:cNvSpPr>
            <a:spLocks noChangeArrowheads="1"/>
          </p:cNvSpPr>
          <p:nvPr/>
        </p:nvSpPr>
        <p:spPr bwMode="auto">
          <a:xfrm>
            <a:off x="2371725" y="248721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2" name="椭圆 11"/>
          <p:cNvSpPr>
            <a:spLocks noChangeArrowheads="1"/>
          </p:cNvSpPr>
          <p:nvPr/>
        </p:nvSpPr>
        <p:spPr bwMode="auto">
          <a:xfrm flipH="1">
            <a:off x="2371725" y="1622823"/>
            <a:ext cx="215900" cy="14406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3564" name="文本框 12"/>
          <p:cNvSpPr txBox="1">
            <a:spLocks noChangeArrowheads="1"/>
          </p:cNvSpPr>
          <p:nvPr/>
        </p:nvSpPr>
        <p:spPr bwMode="auto">
          <a:xfrm>
            <a:off x="282576" y="1059582"/>
            <a:ext cx="57626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2800">
                <a:solidFill>
                  <a:srgbClr val="FFFFFF"/>
                </a:solidFill>
                <a:ea typeface="黑体" pitchFamily="49" charset="-122"/>
              </a:rPr>
              <a:t>0</a:t>
            </a:r>
          </a:p>
          <a:p>
            <a:r>
              <a:rPr lang="en-US" altLang="zh-CN" sz="2800">
                <a:solidFill>
                  <a:srgbClr val="FFFFFF"/>
                </a:solidFill>
                <a:ea typeface="黑体" pitchFamily="49" charset="-122"/>
              </a:rPr>
              <a:t>0</a:t>
            </a:r>
          </a:p>
          <a:p>
            <a:r>
              <a:rPr lang="en-US" altLang="zh-CN" sz="2800">
                <a:solidFill>
                  <a:srgbClr val="FFFFFF"/>
                </a:solidFill>
                <a:ea typeface="黑体" pitchFamily="49" charset="-122"/>
              </a:rPr>
              <a:t>0</a:t>
            </a:r>
          </a:p>
          <a:p>
            <a:r>
              <a:rPr lang="en-US" altLang="zh-CN" sz="2800">
                <a:solidFill>
                  <a:srgbClr val="FFFFFF"/>
                </a:solidFill>
                <a:ea typeface="黑体" pitchFamily="49" charset="-122"/>
              </a:rPr>
              <a:t>0</a:t>
            </a:r>
            <a:endParaRPr lang="zh-CN" altLang="en-US" sz="2800">
              <a:solidFill>
                <a:srgbClr val="FFFFFF"/>
              </a:solidFill>
              <a:ea typeface="黑体" pitchFamily="49" charset="-122"/>
            </a:endParaRPr>
          </a:p>
        </p:txBody>
      </p:sp>
      <p:cxnSp>
        <p:nvCxnSpPr>
          <p:cNvPr id="15" name="直线连接符 14"/>
          <p:cNvCxnSpPr>
            <a:cxnSpLocks noChangeShapeType="1"/>
            <a:stCxn id="5" idx="6"/>
            <a:endCxn id="12" idx="7"/>
          </p:cNvCxnSpPr>
          <p:nvPr/>
        </p:nvCxnSpPr>
        <p:spPr bwMode="auto">
          <a:xfrm>
            <a:off x="1219201" y="1272779"/>
            <a:ext cx="1184275" cy="3714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直线连接符 15"/>
          <p:cNvCxnSpPr>
            <a:cxnSpLocks noChangeShapeType="1"/>
            <a:endCxn id="9" idx="3"/>
          </p:cNvCxnSpPr>
          <p:nvPr/>
        </p:nvCxnSpPr>
        <p:spPr bwMode="auto">
          <a:xfrm flipV="1">
            <a:off x="1147763" y="1329929"/>
            <a:ext cx="1255712" cy="40124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直线连接符 16"/>
          <p:cNvCxnSpPr>
            <a:cxnSpLocks noChangeShapeType="1"/>
            <a:stCxn id="5" idx="5"/>
          </p:cNvCxnSpPr>
          <p:nvPr/>
        </p:nvCxnSpPr>
        <p:spPr bwMode="auto">
          <a:xfrm>
            <a:off x="1187451" y="1329928"/>
            <a:ext cx="1287463" cy="120491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直线连接符 17"/>
          <p:cNvCxnSpPr>
            <a:cxnSpLocks noChangeShapeType="1"/>
            <a:endCxn id="10" idx="2"/>
          </p:cNvCxnSpPr>
          <p:nvPr/>
        </p:nvCxnSpPr>
        <p:spPr bwMode="auto">
          <a:xfrm>
            <a:off x="1147763" y="2109788"/>
            <a:ext cx="1223962" cy="261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文本框 21"/>
          <p:cNvSpPr txBox="1"/>
          <p:nvPr/>
        </p:nvSpPr>
        <p:spPr>
          <a:xfrm>
            <a:off x="6475415" y="3291830"/>
            <a:ext cx="2345058" cy="1815882"/>
          </a:xfrm>
          <a:prstGeom prst="rect">
            <a:avLst/>
          </a:prstGeom>
          <a:noFill/>
        </p:spPr>
        <p:txBody>
          <a:bodyPr wrap="square">
            <a:spAutoFit/>
          </a:bodyPr>
          <a:lstStyle>
            <a:lvl1pPr marL="342900" indent="-342900">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buFontTx/>
              <a:buAutoNum type="arabicPlain" startAt="2"/>
            </a:pPr>
            <a:r>
              <a:rPr lang="en-US" altLang="zh-CN" sz="2800" dirty="0">
                <a:solidFill>
                  <a:schemeClr val="bg1"/>
                </a:solidFill>
                <a:ea typeface="黑体" pitchFamily="49" charset="-122"/>
              </a:rPr>
              <a:t>   9   6   3</a:t>
            </a:r>
          </a:p>
          <a:p>
            <a:pPr>
              <a:buFontTx/>
              <a:buAutoNum type="arabicPlain" startAt="8"/>
            </a:pPr>
            <a:r>
              <a:rPr lang="en-US" altLang="zh-CN" sz="2800" dirty="0">
                <a:solidFill>
                  <a:schemeClr val="bg1"/>
                </a:solidFill>
                <a:ea typeface="黑体" pitchFamily="49" charset="-122"/>
              </a:rPr>
              <a:t>   1   4   6</a:t>
            </a:r>
          </a:p>
          <a:p>
            <a:pPr>
              <a:buFontTx/>
              <a:buAutoNum type="arabicPlain" startAt="5"/>
            </a:pPr>
            <a:r>
              <a:rPr lang="en-US" altLang="zh-CN" sz="2800" dirty="0">
                <a:solidFill>
                  <a:schemeClr val="bg1"/>
                </a:solidFill>
                <a:ea typeface="黑体" pitchFamily="49" charset="-122"/>
              </a:rPr>
              <a:t>   3   7   2</a:t>
            </a:r>
          </a:p>
          <a:p>
            <a:r>
              <a:rPr lang="en-US" altLang="zh-CN" sz="2800" dirty="0">
                <a:solidFill>
                  <a:schemeClr val="bg1"/>
                </a:solidFill>
                <a:ea typeface="黑体" pitchFamily="49" charset="-122"/>
              </a:rPr>
              <a:t>9   </a:t>
            </a:r>
            <a:r>
              <a:rPr lang="en-US" altLang="zh-CN" sz="2800" dirty="0" smtClean="0">
                <a:solidFill>
                  <a:schemeClr val="bg1"/>
                </a:solidFill>
                <a:ea typeface="黑体" pitchFamily="49" charset="-122"/>
              </a:rPr>
              <a:t> 6   </a:t>
            </a:r>
            <a:r>
              <a:rPr lang="en-US" altLang="zh-CN" sz="2800" dirty="0">
                <a:solidFill>
                  <a:srgbClr val="FFFFFF"/>
                </a:solidFill>
                <a:ea typeface="黑体" pitchFamily="49" charset="-122"/>
              </a:rPr>
              <a:t>4   1</a:t>
            </a:r>
            <a:endParaRPr lang="zh-CN" altLang="en-US" sz="2800" dirty="0">
              <a:solidFill>
                <a:srgbClr val="FFFFFF"/>
              </a:solidFill>
              <a:ea typeface="黑体" pitchFamily="49" charset="-122"/>
            </a:endParaRPr>
          </a:p>
        </p:txBody>
      </p:sp>
      <p:sp>
        <p:nvSpPr>
          <p:cNvPr id="23" name="椭圆 22"/>
          <p:cNvSpPr>
            <a:spLocks noChangeArrowheads="1"/>
          </p:cNvSpPr>
          <p:nvPr/>
        </p:nvSpPr>
        <p:spPr bwMode="auto">
          <a:xfrm>
            <a:off x="4532313" y="340017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4" name="椭圆 23"/>
          <p:cNvSpPr>
            <a:spLocks noChangeArrowheads="1"/>
          </p:cNvSpPr>
          <p:nvPr/>
        </p:nvSpPr>
        <p:spPr bwMode="auto">
          <a:xfrm>
            <a:off x="4532313" y="426338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5" name="椭圆 24"/>
          <p:cNvSpPr>
            <a:spLocks noChangeArrowheads="1"/>
          </p:cNvSpPr>
          <p:nvPr/>
        </p:nvSpPr>
        <p:spPr bwMode="auto">
          <a:xfrm>
            <a:off x="4532313" y="469557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6" name="椭圆 25"/>
          <p:cNvSpPr>
            <a:spLocks noChangeArrowheads="1"/>
          </p:cNvSpPr>
          <p:nvPr/>
        </p:nvSpPr>
        <p:spPr bwMode="auto">
          <a:xfrm flipH="1">
            <a:off x="4532313" y="3885951"/>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7" name="椭圆 26"/>
          <p:cNvSpPr>
            <a:spLocks noChangeArrowheads="1"/>
          </p:cNvSpPr>
          <p:nvPr/>
        </p:nvSpPr>
        <p:spPr bwMode="auto">
          <a:xfrm>
            <a:off x="5899150" y="340017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8" name="椭圆 27"/>
          <p:cNvSpPr>
            <a:spLocks noChangeArrowheads="1"/>
          </p:cNvSpPr>
          <p:nvPr/>
        </p:nvSpPr>
        <p:spPr bwMode="auto">
          <a:xfrm>
            <a:off x="5899150" y="426338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9" name="椭圆 28"/>
          <p:cNvSpPr>
            <a:spLocks noChangeArrowheads="1"/>
          </p:cNvSpPr>
          <p:nvPr/>
        </p:nvSpPr>
        <p:spPr bwMode="auto">
          <a:xfrm>
            <a:off x="5899150" y="469557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0" name="椭圆 29"/>
          <p:cNvSpPr>
            <a:spLocks noChangeArrowheads="1"/>
          </p:cNvSpPr>
          <p:nvPr/>
        </p:nvSpPr>
        <p:spPr bwMode="auto">
          <a:xfrm flipH="1">
            <a:off x="5899150" y="3831183"/>
            <a:ext cx="215900" cy="144066"/>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1" name="文本框 30"/>
          <p:cNvSpPr txBox="1">
            <a:spLocks noChangeArrowheads="1"/>
          </p:cNvSpPr>
          <p:nvPr/>
        </p:nvSpPr>
        <p:spPr bwMode="auto">
          <a:xfrm>
            <a:off x="3811588" y="3291830"/>
            <a:ext cx="57626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2800" dirty="0">
                <a:solidFill>
                  <a:srgbClr val="FFFFFF"/>
                </a:solidFill>
                <a:ea typeface="黑体" pitchFamily="49" charset="-122"/>
              </a:rPr>
              <a:t>2</a:t>
            </a:r>
          </a:p>
          <a:p>
            <a:r>
              <a:rPr lang="en-US" altLang="zh-CN" sz="2800" dirty="0">
                <a:solidFill>
                  <a:srgbClr val="FFFFFF"/>
                </a:solidFill>
                <a:ea typeface="黑体" pitchFamily="49" charset="-122"/>
              </a:rPr>
              <a:t>0</a:t>
            </a:r>
          </a:p>
          <a:p>
            <a:r>
              <a:rPr lang="en-US" altLang="zh-CN" sz="2800" dirty="0">
                <a:solidFill>
                  <a:srgbClr val="FFFFFF"/>
                </a:solidFill>
                <a:ea typeface="黑体" pitchFamily="49" charset="-122"/>
              </a:rPr>
              <a:t>0</a:t>
            </a:r>
          </a:p>
          <a:p>
            <a:r>
              <a:rPr lang="en-US" altLang="zh-CN" sz="2800" dirty="0">
                <a:solidFill>
                  <a:srgbClr val="FFFFFF"/>
                </a:solidFill>
                <a:ea typeface="黑体" pitchFamily="49" charset="-122"/>
              </a:rPr>
              <a:t>0</a:t>
            </a:r>
            <a:endParaRPr lang="zh-CN" altLang="en-US" sz="2800" dirty="0">
              <a:solidFill>
                <a:srgbClr val="FFFFFF"/>
              </a:solidFill>
              <a:ea typeface="黑体" pitchFamily="49" charset="-122"/>
            </a:endParaRPr>
          </a:p>
        </p:txBody>
      </p:sp>
      <p:cxnSp>
        <p:nvCxnSpPr>
          <p:cNvPr id="32" name="直线连接符 31"/>
          <p:cNvCxnSpPr>
            <a:cxnSpLocks noChangeShapeType="1"/>
            <a:stCxn id="23" idx="6"/>
            <a:endCxn id="30" idx="7"/>
          </p:cNvCxnSpPr>
          <p:nvPr/>
        </p:nvCxnSpPr>
        <p:spPr bwMode="auto">
          <a:xfrm>
            <a:off x="4748214" y="3481139"/>
            <a:ext cx="1182687" cy="3714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直线连接符 32"/>
          <p:cNvCxnSpPr>
            <a:cxnSpLocks noChangeShapeType="1"/>
            <a:endCxn id="27" idx="3"/>
          </p:cNvCxnSpPr>
          <p:nvPr/>
        </p:nvCxnSpPr>
        <p:spPr bwMode="auto">
          <a:xfrm flipV="1">
            <a:off x="4675188" y="3538289"/>
            <a:ext cx="1255712" cy="401241"/>
          </a:xfrm>
          <a:prstGeom prst="line">
            <a:avLst/>
          </a:prstGeom>
          <a:noFill/>
          <a:ln w="38100">
            <a:solidFill>
              <a:srgbClr val="FFFF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直线连接符 33"/>
          <p:cNvCxnSpPr>
            <a:cxnSpLocks noChangeShapeType="1"/>
            <a:stCxn id="23" idx="5"/>
          </p:cNvCxnSpPr>
          <p:nvPr/>
        </p:nvCxnSpPr>
        <p:spPr bwMode="auto">
          <a:xfrm>
            <a:off x="4716463" y="3538288"/>
            <a:ext cx="1287462" cy="1206104"/>
          </a:xfrm>
          <a:prstGeom prst="line">
            <a:avLst/>
          </a:prstGeom>
          <a:noFill/>
          <a:ln w="38100">
            <a:solidFill>
              <a:srgbClr val="FFFF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直线连接符 34"/>
          <p:cNvCxnSpPr>
            <a:cxnSpLocks noChangeShapeType="1"/>
            <a:endCxn id="28" idx="2"/>
          </p:cNvCxnSpPr>
          <p:nvPr/>
        </p:nvCxnSpPr>
        <p:spPr bwMode="auto">
          <a:xfrm>
            <a:off x="4675188" y="4318149"/>
            <a:ext cx="1223962" cy="26194"/>
          </a:xfrm>
          <a:prstGeom prst="line">
            <a:avLst/>
          </a:prstGeom>
          <a:noFill/>
          <a:ln w="38100">
            <a:solidFill>
              <a:srgbClr val="FFFF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直线连接符 35"/>
          <p:cNvCxnSpPr>
            <a:cxnSpLocks noChangeShapeType="1"/>
            <a:endCxn id="25" idx="7"/>
          </p:cNvCxnSpPr>
          <p:nvPr/>
        </p:nvCxnSpPr>
        <p:spPr bwMode="auto">
          <a:xfrm flipH="1">
            <a:off x="4716464" y="3915717"/>
            <a:ext cx="1247775" cy="803672"/>
          </a:xfrm>
          <a:prstGeom prst="line">
            <a:avLst/>
          </a:prstGeom>
          <a:noFill/>
          <a:ln w="38100">
            <a:solidFill>
              <a:srgbClr val="FFFF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1" name="文本框 40"/>
          <p:cNvSpPr txBox="1">
            <a:spLocks noChangeArrowheads="1"/>
          </p:cNvSpPr>
          <p:nvPr/>
        </p:nvSpPr>
        <p:spPr bwMode="auto">
          <a:xfrm>
            <a:off x="5364088" y="1059582"/>
            <a:ext cx="30956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3200" dirty="0">
                <a:solidFill>
                  <a:srgbClr val="FFFFFF"/>
                </a:solidFill>
                <a:ea typeface="黑体" pitchFamily="49" charset="-122"/>
              </a:rPr>
              <a:t>买方受限组：｛</a:t>
            </a:r>
            <a:r>
              <a:rPr lang="en-US" altLang="zh-CN" sz="3200" dirty="0">
                <a:solidFill>
                  <a:srgbClr val="FFFFFF"/>
                </a:solidFill>
                <a:ea typeface="黑体" pitchFamily="49" charset="-122"/>
              </a:rPr>
              <a:t>2</a:t>
            </a:r>
            <a:r>
              <a:rPr lang="zh-CN" altLang="en-US" sz="3200" dirty="0">
                <a:solidFill>
                  <a:srgbClr val="FFFFFF"/>
                </a:solidFill>
                <a:ea typeface="黑体" pitchFamily="49" charset="-122"/>
              </a:rPr>
              <a:t>，</a:t>
            </a:r>
            <a:r>
              <a:rPr lang="en-US" altLang="zh-CN" sz="3200" dirty="0">
                <a:solidFill>
                  <a:srgbClr val="FFFFFF"/>
                </a:solidFill>
                <a:ea typeface="黑体" pitchFamily="49" charset="-122"/>
              </a:rPr>
              <a:t>4</a:t>
            </a:r>
            <a:r>
              <a:rPr lang="zh-CN" altLang="en-US" sz="3200" dirty="0">
                <a:solidFill>
                  <a:srgbClr val="FFFFFF"/>
                </a:solidFill>
                <a:ea typeface="黑体" pitchFamily="49" charset="-122"/>
              </a:rPr>
              <a:t>｝</a:t>
            </a:r>
            <a:endParaRPr lang="en-US" altLang="zh-CN" sz="3200" dirty="0">
              <a:solidFill>
                <a:srgbClr val="FFFFFF"/>
              </a:solidFill>
              <a:ea typeface="黑体" pitchFamily="49" charset="-122"/>
            </a:endParaRPr>
          </a:p>
          <a:p>
            <a:r>
              <a:rPr lang="zh-CN" altLang="en-US" sz="3200" dirty="0">
                <a:solidFill>
                  <a:srgbClr val="FFFFFF"/>
                </a:solidFill>
                <a:ea typeface="黑体" pitchFamily="49" charset="-122"/>
              </a:rPr>
              <a:t>对应卖方｛</a:t>
            </a:r>
            <a:r>
              <a:rPr lang="en-US" altLang="zh-CN" sz="3200" dirty="0">
                <a:solidFill>
                  <a:srgbClr val="FFFFFF"/>
                </a:solidFill>
                <a:ea typeface="黑体" pitchFamily="49" charset="-122"/>
              </a:rPr>
              <a:t>1</a:t>
            </a:r>
            <a:r>
              <a:rPr lang="zh-CN" altLang="en-US" sz="3200" dirty="0">
                <a:solidFill>
                  <a:srgbClr val="FFFFFF"/>
                </a:solidFill>
                <a:ea typeface="黑体" pitchFamily="49" charset="-122"/>
              </a:rPr>
              <a:t>｝</a:t>
            </a:r>
          </a:p>
        </p:txBody>
      </p:sp>
      <p:sp>
        <p:nvSpPr>
          <p:cNvPr id="42" name="文本框 41"/>
          <p:cNvSpPr txBox="1">
            <a:spLocks noChangeArrowheads="1"/>
          </p:cNvSpPr>
          <p:nvPr/>
        </p:nvSpPr>
        <p:spPr bwMode="auto">
          <a:xfrm>
            <a:off x="323851" y="1059582"/>
            <a:ext cx="360363" cy="523220"/>
          </a:xfrm>
          <a:prstGeom prst="rect">
            <a:avLst/>
          </a:prstGeom>
          <a:solidFill>
            <a:srgbClr val="FDEAD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2800">
                <a:ea typeface="黑体" pitchFamily="49" charset="-122"/>
              </a:rPr>
              <a:t>1</a:t>
            </a:r>
            <a:endParaRPr lang="zh-CN" altLang="en-US" sz="2800">
              <a:ea typeface="黑体" pitchFamily="49" charset="-122"/>
            </a:endParaRPr>
          </a:p>
        </p:txBody>
      </p:sp>
      <p:sp>
        <p:nvSpPr>
          <p:cNvPr id="40" name="椭圆 39"/>
          <p:cNvSpPr>
            <a:spLocks noChangeArrowheads="1"/>
          </p:cNvSpPr>
          <p:nvPr/>
        </p:nvSpPr>
        <p:spPr bwMode="auto">
          <a:xfrm>
            <a:off x="7053623" y="3355732"/>
            <a:ext cx="504825" cy="378619"/>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3" name="椭圆 42"/>
          <p:cNvSpPr>
            <a:spLocks noChangeArrowheads="1"/>
          </p:cNvSpPr>
          <p:nvPr/>
        </p:nvSpPr>
        <p:spPr bwMode="auto">
          <a:xfrm>
            <a:off x="8028384" y="3793121"/>
            <a:ext cx="504825" cy="378619"/>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4" name="椭圆 43"/>
          <p:cNvSpPr>
            <a:spLocks noChangeArrowheads="1"/>
          </p:cNvSpPr>
          <p:nvPr/>
        </p:nvSpPr>
        <p:spPr bwMode="auto">
          <a:xfrm>
            <a:off x="7524328" y="4225317"/>
            <a:ext cx="504825" cy="378619"/>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5" name="椭圆 44"/>
          <p:cNvSpPr>
            <a:spLocks noChangeArrowheads="1"/>
          </p:cNvSpPr>
          <p:nvPr/>
        </p:nvSpPr>
        <p:spPr bwMode="auto">
          <a:xfrm>
            <a:off x="6404336" y="4633432"/>
            <a:ext cx="504825" cy="378619"/>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Tree>
    <p:extLst>
      <p:ext uri="{BB962C8B-B14F-4D97-AF65-F5344CB8AC3E}">
        <p14:creationId xmlns:p14="http://schemas.microsoft.com/office/powerpoint/2010/main" val="39150600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p:bldP spid="23" grpId="0" animBg="1"/>
      <p:bldP spid="24" grpId="0" animBg="1"/>
      <p:bldP spid="25" grpId="0" animBg="1"/>
      <p:bldP spid="26" grpId="0" animBg="1"/>
      <p:bldP spid="27" grpId="0" animBg="1"/>
      <p:bldP spid="28" grpId="0" animBg="1"/>
      <p:bldP spid="29" grpId="0" animBg="1"/>
      <p:bldP spid="30" grpId="0" animBg="1"/>
      <p:bldP spid="31" grpId="0"/>
      <p:bldP spid="41" grpId="0"/>
      <p:bldP spid="42" grpId="0" animBg="1"/>
      <p:bldP spid="40" grpId="0" animBg="1"/>
      <p:bldP spid="43" grpId="0" animBg="1"/>
      <p:bldP spid="44" grpId="0" animBg="1"/>
      <p:bldP spid="4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a:xfrm>
            <a:off x="457200" y="205979"/>
            <a:ext cx="8229600" cy="745331"/>
          </a:xfrm>
        </p:spPr>
        <p:txBody>
          <a:bodyPr/>
          <a:lstStyle/>
          <a:p>
            <a:r>
              <a:rPr lang="zh-CN" altLang="en-US" smtClean="0">
                <a:latin typeface="Arial" pitchFamily="34" charset="0"/>
                <a:ea typeface="黑体" pitchFamily="49" charset="-122"/>
              </a:rPr>
              <a:t>看那个大些的例子</a:t>
            </a:r>
          </a:p>
        </p:txBody>
      </p:sp>
      <p:sp>
        <p:nvSpPr>
          <p:cNvPr id="24578" name="内容占位符 2"/>
          <p:cNvSpPr>
            <a:spLocks noGrp="1"/>
          </p:cNvSpPr>
          <p:nvPr>
            <p:ph idx="1"/>
          </p:nvPr>
        </p:nvSpPr>
        <p:spPr>
          <a:xfrm>
            <a:off x="468315" y="3975497"/>
            <a:ext cx="8208142" cy="972517"/>
          </a:xfrm>
        </p:spPr>
        <p:txBody>
          <a:bodyPr/>
          <a:lstStyle/>
          <a:p>
            <a:r>
              <a:rPr lang="zh-CN" altLang="en-US" sz="2800" dirty="0" smtClean="0">
                <a:latin typeface="Arial" pitchFamily="34" charset="0"/>
                <a:ea typeface="黑体" pitchFamily="49" charset="-122"/>
              </a:rPr>
              <a:t>初始价格为</a:t>
            </a:r>
            <a:r>
              <a:rPr lang="en-US" altLang="zh-CN" sz="2800" dirty="0" smtClean="0">
                <a:latin typeface="Arial" pitchFamily="34" charset="0"/>
                <a:ea typeface="黑体" pitchFamily="49" charset="-122"/>
              </a:rPr>
              <a:t>0</a:t>
            </a:r>
            <a:r>
              <a:rPr lang="zh-CN" altLang="en-US" sz="2800" dirty="0" smtClean="0">
                <a:latin typeface="Arial" pitchFamily="34" charset="0"/>
                <a:ea typeface="黑体" pitchFamily="49" charset="-122"/>
              </a:rPr>
              <a:t>，形成偏好卖家图，看其中是否存在一个买家受限组</a:t>
            </a:r>
          </a:p>
        </p:txBody>
      </p:sp>
      <p:sp>
        <p:nvSpPr>
          <p:cNvPr id="4" name="文本框 3"/>
          <p:cNvSpPr txBox="1"/>
          <p:nvPr/>
        </p:nvSpPr>
        <p:spPr>
          <a:xfrm>
            <a:off x="4932363" y="1262246"/>
            <a:ext cx="2519957" cy="2677656"/>
          </a:xfrm>
          <a:prstGeom prst="rect">
            <a:avLst/>
          </a:prstGeom>
          <a:noFill/>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2800">
                <a:solidFill>
                  <a:schemeClr val="bg1"/>
                </a:solidFill>
                <a:ea typeface="黑体" pitchFamily="49" charset="-122"/>
              </a:rPr>
              <a:t>6  4  1  2  1  3</a:t>
            </a:r>
          </a:p>
          <a:p>
            <a:pPr>
              <a:buFontTx/>
              <a:buAutoNum type="arabicPlain" startAt="8"/>
            </a:pPr>
            <a:r>
              <a:rPr lang="en-US" altLang="zh-CN" sz="2800">
                <a:solidFill>
                  <a:schemeClr val="bg1"/>
                </a:solidFill>
                <a:ea typeface="黑体" pitchFamily="49" charset="-122"/>
              </a:rPr>
              <a:t>  4  5  2  1  6</a:t>
            </a:r>
          </a:p>
          <a:p>
            <a:pPr>
              <a:buFontTx/>
              <a:buAutoNum type="arabicPlain" startAt="5"/>
            </a:pPr>
            <a:r>
              <a:rPr lang="en-US" altLang="zh-CN" sz="2800">
                <a:solidFill>
                  <a:schemeClr val="bg1"/>
                </a:solidFill>
                <a:ea typeface="黑体" pitchFamily="49" charset="-122"/>
              </a:rPr>
              <a:t>  3  7  2  6  7</a:t>
            </a:r>
          </a:p>
          <a:p>
            <a:r>
              <a:rPr lang="en-US" altLang="zh-CN" sz="2800">
                <a:solidFill>
                  <a:schemeClr val="bg1"/>
                </a:solidFill>
                <a:ea typeface="黑体" pitchFamily="49" charset="-122"/>
              </a:rPr>
              <a:t>7  9  6  3  8  2</a:t>
            </a:r>
            <a:endParaRPr lang="en-US" altLang="zh-CN" sz="2800">
              <a:solidFill>
                <a:srgbClr val="FFFFFF"/>
              </a:solidFill>
              <a:ea typeface="黑体" pitchFamily="49" charset="-122"/>
            </a:endParaRPr>
          </a:p>
          <a:p>
            <a:r>
              <a:rPr lang="en-US" altLang="zh-CN" sz="2800">
                <a:solidFill>
                  <a:srgbClr val="FFFFFF"/>
                </a:solidFill>
                <a:ea typeface="黑体" pitchFamily="49" charset="-122"/>
              </a:rPr>
              <a:t>8  5  4  6  1  8  </a:t>
            </a:r>
          </a:p>
          <a:p>
            <a:r>
              <a:rPr lang="en-US" altLang="zh-CN" sz="2800">
                <a:solidFill>
                  <a:srgbClr val="FFFFFF"/>
                </a:solidFill>
                <a:ea typeface="黑体" pitchFamily="49" charset="-122"/>
              </a:rPr>
              <a:t>6  3  2  9  7  4</a:t>
            </a:r>
            <a:endParaRPr lang="zh-CN" altLang="en-US" sz="2800">
              <a:solidFill>
                <a:srgbClr val="FFFFFF"/>
              </a:solidFill>
              <a:ea typeface="黑体" pitchFamily="49" charset="-122"/>
            </a:endParaRPr>
          </a:p>
        </p:txBody>
      </p:sp>
      <p:sp>
        <p:nvSpPr>
          <p:cNvPr id="5" name="椭圆 4"/>
          <p:cNvSpPr>
            <a:spLocks noChangeArrowheads="1"/>
          </p:cNvSpPr>
          <p:nvPr/>
        </p:nvSpPr>
        <p:spPr bwMode="auto">
          <a:xfrm>
            <a:off x="2843213" y="14503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 name="椭圆 5"/>
          <p:cNvSpPr>
            <a:spLocks noChangeArrowheads="1"/>
          </p:cNvSpPr>
          <p:nvPr/>
        </p:nvSpPr>
        <p:spPr bwMode="auto">
          <a:xfrm>
            <a:off x="2843213" y="23135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a:off x="2843213" y="27457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flipH="1">
            <a:off x="2843213" y="1936139"/>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4211638" y="14503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椭圆 9"/>
          <p:cNvSpPr>
            <a:spLocks noChangeArrowheads="1"/>
          </p:cNvSpPr>
          <p:nvPr/>
        </p:nvSpPr>
        <p:spPr bwMode="auto">
          <a:xfrm>
            <a:off x="4211638" y="23135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椭圆 10"/>
          <p:cNvSpPr>
            <a:spLocks noChangeArrowheads="1"/>
          </p:cNvSpPr>
          <p:nvPr/>
        </p:nvSpPr>
        <p:spPr bwMode="auto">
          <a:xfrm>
            <a:off x="4211638" y="27457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2" name="椭圆 11"/>
          <p:cNvSpPr>
            <a:spLocks noChangeArrowheads="1"/>
          </p:cNvSpPr>
          <p:nvPr/>
        </p:nvSpPr>
        <p:spPr bwMode="auto">
          <a:xfrm flipH="1">
            <a:off x="4211638" y="1881371"/>
            <a:ext cx="215900" cy="14406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3" name="直线连接符 12"/>
          <p:cNvCxnSpPr>
            <a:cxnSpLocks noChangeShapeType="1"/>
            <a:stCxn id="5" idx="5"/>
            <a:endCxn id="12" idx="6"/>
          </p:cNvCxnSpPr>
          <p:nvPr/>
        </p:nvCxnSpPr>
        <p:spPr bwMode="auto">
          <a:xfrm>
            <a:off x="3027363" y="1588477"/>
            <a:ext cx="1184275" cy="365522"/>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直线连接符 13"/>
          <p:cNvCxnSpPr>
            <a:cxnSpLocks noChangeShapeType="1"/>
            <a:stCxn id="5" idx="6"/>
            <a:endCxn id="9" idx="2"/>
          </p:cNvCxnSpPr>
          <p:nvPr/>
        </p:nvCxnSpPr>
        <p:spPr bwMode="auto">
          <a:xfrm>
            <a:off x="3059114" y="1531327"/>
            <a:ext cx="1152525"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连接符 14"/>
          <p:cNvCxnSpPr>
            <a:cxnSpLocks noChangeShapeType="1"/>
            <a:endCxn id="11" idx="2"/>
          </p:cNvCxnSpPr>
          <p:nvPr/>
        </p:nvCxnSpPr>
        <p:spPr bwMode="auto">
          <a:xfrm>
            <a:off x="3059114" y="2071871"/>
            <a:ext cx="1152525" cy="754856"/>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直线连接符 15"/>
          <p:cNvCxnSpPr>
            <a:cxnSpLocks noChangeShapeType="1"/>
            <a:endCxn id="10" idx="2"/>
          </p:cNvCxnSpPr>
          <p:nvPr/>
        </p:nvCxnSpPr>
        <p:spPr bwMode="auto">
          <a:xfrm>
            <a:off x="2987676" y="2368336"/>
            <a:ext cx="1223963" cy="261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椭圆 16"/>
          <p:cNvSpPr>
            <a:spLocks noChangeArrowheads="1"/>
          </p:cNvSpPr>
          <p:nvPr/>
        </p:nvSpPr>
        <p:spPr bwMode="auto">
          <a:xfrm>
            <a:off x="2843213" y="31517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8" name="椭圆 17"/>
          <p:cNvSpPr>
            <a:spLocks noChangeArrowheads="1"/>
          </p:cNvSpPr>
          <p:nvPr/>
        </p:nvSpPr>
        <p:spPr bwMode="auto">
          <a:xfrm>
            <a:off x="2843213" y="353038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9" name="椭圆 18"/>
          <p:cNvSpPr>
            <a:spLocks noChangeArrowheads="1"/>
          </p:cNvSpPr>
          <p:nvPr/>
        </p:nvSpPr>
        <p:spPr bwMode="auto">
          <a:xfrm>
            <a:off x="4211638" y="353038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0" name="椭圆 19"/>
          <p:cNvSpPr>
            <a:spLocks noChangeArrowheads="1"/>
          </p:cNvSpPr>
          <p:nvPr/>
        </p:nvSpPr>
        <p:spPr bwMode="auto">
          <a:xfrm>
            <a:off x="4211638" y="31517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4596" name="文本框 12"/>
          <p:cNvSpPr txBox="1">
            <a:spLocks noChangeArrowheads="1"/>
          </p:cNvSpPr>
          <p:nvPr/>
        </p:nvSpPr>
        <p:spPr bwMode="auto">
          <a:xfrm>
            <a:off x="2123529" y="1225832"/>
            <a:ext cx="57626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2800" dirty="0">
                <a:solidFill>
                  <a:srgbClr val="FFFFFF"/>
                </a:solidFill>
                <a:ea typeface="黑体" pitchFamily="49" charset="-122"/>
              </a:rPr>
              <a:t>0</a:t>
            </a:r>
          </a:p>
          <a:p>
            <a:r>
              <a:rPr lang="en-US" altLang="zh-CN" sz="2800" dirty="0">
                <a:solidFill>
                  <a:srgbClr val="FFFFFF"/>
                </a:solidFill>
                <a:ea typeface="黑体" pitchFamily="49" charset="-122"/>
              </a:rPr>
              <a:t>0</a:t>
            </a:r>
          </a:p>
          <a:p>
            <a:r>
              <a:rPr lang="en-US" altLang="zh-CN" sz="2800" dirty="0">
                <a:solidFill>
                  <a:srgbClr val="FFFFFF"/>
                </a:solidFill>
                <a:ea typeface="黑体" pitchFamily="49" charset="-122"/>
              </a:rPr>
              <a:t>0</a:t>
            </a:r>
          </a:p>
          <a:p>
            <a:r>
              <a:rPr lang="en-US" altLang="zh-CN" sz="2800" dirty="0">
                <a:solidFill>
                  <a:srgbClr val="FFFFFF"/>
                </a:solidFill>
                <a:ea typeface="黑体" pitchFamily="49" charset="-122"/>
              </a:rPr>
              <a:t>0</a:t>
            </a:r>
          </a:p>
          <a:p>
            <a:r>
              <a:rPr lang="en-US" altLang="zh-CN" sz="2800" dirty="0">
                <a:solidFill>
                  <a:srgbClr val="FFFFFF"/>
                </a:solidFill>
                <a:ea typeface="黑体" pitchFamily="49" charset="-122"/>
              </a:rPr>
              <a:t>0</a:t>
            </a:r>
          </a:p>
          <a:p>
            <a:r>
              <a:rPr lang="en-US" altLang="zh-CN" sz="2800" dirty="0">
                <a:solidFill>
                  <a:srgbClr val="FFFFFF"/>
                </a:solidFill>
                <a:ea typeface="黑体" pitchFamily="49" charset="-122"/>
              </a:rPr>
              <a:t>0</a:t>
            </a:r>
            <a:endParaRPr lang="zh-CN" altLang="en-US" sz="2800" dirty="0">
              <a:solidFill>
                <a:srgbClr val="FFFFFF"/>
              </a:solidFill>
              <a:ea typeface="黑体" pitchFamily="49" charset="-122"/>
            </a:endParaRPr>
          </a:p>
        </p:txBody>
      </p:sp>
      <p:cxnSp>
        <p:nvCxnSpPr>
          <p:cNvPr id="22" name="直线连接符 21"/>
          <p:cNvCxnSpPr>
            <a:cxnSpLocks noChangeShapeType="1"/>
            <a:stCxn id="33" idx="6"/>
            <a:endCxn id="37" idx="3"/>
          </p:cNvCxnSpPr>
          <p:nvPr/>
        </p:nvCxnSpPr>
        <p:spPr bwMode="auto">
          <a:xfrm flipV="1">
            <a:off x="3059113" y="3281545"/>
            <a:ext cx="1123950" cy="357188"/>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直线连接符 23"/>
          <p:cNvCxnSpPr>
            <a:cxnSpLocks noChangeShapeType="1"/>
            <a:stCxn id="18" idx="6"/>
          </p:cNvCxnSpPr>
          <p:nvPr/>
        </p:nvCxnSpPr>
        <p:spPr bwMode="auto">
          <a:xfrm flipV="1">
            <a:off x="3059113" y="2450489"/>
            <a:ext cx="1255712" cy="1160859"/>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直线连接符 25"/>
          <p:cNvCxnSpPr>
            <a:cxnSpLocks noChangeShapeType="1"/>
            <a:endCxn id="20" idx="1"/>
          </p:cNvCxnSpPr>
          <p:nvPr/>
        </p:nvCxnSpPr>
        <p:spPr bwMode="auto">
          <a:xfrm>
            <a:off x="2916238" y="1586096"/>
            <a:ext cx="1327150" cy="158948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直线连接符 27"/>
          <p:cNvCxnSpPr>
            <a:cxnSpLocks noChangeShapeType="1"/>
            <a:stCxn id="7" idx="5"/>
            <a:endCxn id="19" idx="2"/>
          </p:cNvCxnSpPr>
          <p:nvPr/>
        </p:nvCxnSpPr>
        <p:spPr bwMode="auto">
          <a:xfrm>
            <a:off x="3028950" y="2885068"/>
            <a:ext cx="1182688" cy="726281"/>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椭圆 30"/>
          <p:cNvSpPr>
            <a:spLocks noChangeArrowheads="1"/>
          </p:cNvSpPr>
          <p:nvPr/>
        </p:nvSpPr>
        <p:spPr bwMode="auto">
          <a:xfrm>
            <a:off x="4140200" y="1424171"/>
            <a:ext cx="287338" cy="21550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2" name="椭圆 31"/>
          <p:cNvSpPr>
            <a:spLocks noChangeArrowheads="1"/>
          </p:cNvSpPr>
          <p:nvPr/>
        </p:nvSpPr>
        <p:spPr bwMode="auto">
          <a:xfrm>
            <a:off x="2771775" y="1909946"/>
            <a:ext cx="287338" cy="21550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3" name="椭圆 32"/>
          <p:cNvSpPr>
            <a:spLocks noChangeArrowheads="1"/>
          </p:cNvSpPr>
          <p:nvPr/>
        </p:nvSpPr>
        <p:spPr bwMode="auto">
          <a:xfrm>
            <a:off x="2771775" y="3530386"/>
            <a:ext cx="287338"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4" name="椭圆 33"/>
          <p:cNvSpPr>
            <a:spLocks noChangeArrowheads="1"/>
          </p:cNvSpPr>
          <p:nvPr/>
        </p:nvSpPr>
        <p:spPr bwMode="auto">
          <a:xfrm>
            <a:off x="4140200" y="1856367"/>
            <a:ext cx="287338"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5" name="椭圆 34"/>
          <p:cNvSpPr>
            <a:spLocks noChangeArrowheads="1"/>
          </p:cNvSpPr>
          <p:nvPr/>
        </p:nvSpPr>
        <p:spPr bwMode="auto">
          <a:xfrm>
            <a:off x="4140200" y="2719571"/>
            <a:ext cx="287338" cy="21669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6" name="椭圆 35"/>
          <p:cNvSpPr>
            <a:spLocks noChangeArrowheads="1"/>
          </p:cNvSpPr>
          <p:nvPr/>
        </p:nvSpPr>
        <p:spPr bwMode="auto">
          <a:xfrm>
            <a:off x="2771775" y="1424171"/>
            <a:ext cx="287338" cy="21550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7" name="椭圆 36"/>
          <p:cNvSpPr>
            <a:spLocks noChangeArrowheads="1"/>
          </p:cNvSpPr>
          <p:nvPr/>
        </p:nvSpPr>
        <p:spPr bwMode="auto">
          <a:xfrm>
            <a:off x="4140200" y="3098190"/>
            <a:ext cx="287338" cy="21550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8" name="椭圆 37"/>
          <p:cNvSpPr>
            <a:spLocks noChangeArrowheads="1"/>
          </p:cNvSpPr>
          <p:nvPr/>
        </p:nvSpPr>
        <p:spPr bwMode="auto">
          <a:xfrm>
            <a:off x="2771775" y="2719571"/>
            <a:ext cx="287338" cy="21669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9" name="椭圆 38"/>
          <p:cNvSpPr>
            <a:spLocks noChangeArrowheads="1"/>
          </p:cNvSpPr>
          <p:nvPr/>
        </p:nvSpPr>
        <p:spPr bwMode="auto">
          <a:xfrm>
            <a:off x="4140200" y="3530386"/>
            <a:ext cx="287338"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Tree>
    <p:extLst>
      <p:ext uri="{BB962C8B-B14F-4D97-AF65-F5344CB8AC3E}">
        <p14:creationId xmlns:p14="http://schemas.microsoft.com/office/powerpoint/2010/main" val="20540427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p:nvPr>
        </p:nvSpPr>
        <p:spPr>
          <a:xfrm>
            <a:off x="457200" y="205979"/>
            <a:ext cx="8229600" cy="745331"/>
          </a:xfrm>
        </p:spPr>
        <p:txBody>
          <a:bodyPr/>
          <a:lstStyle/>
          <a:p>
            <a:r>
              <a:rPr lang="zh-CN" altLang="en-US" smtClean="0">
                <a:latin typeface="Arial" pitchFamily="34" charset="0"/>
                <a:ea typeface="黑体" pitchFamily="49" charset="-122"/>
              </a:rPr>
              <a:t>与受限买家关联的卖家调整价格</a:t>
            </a:r>
          </a:p>
        </p:txBody>
      </p:sp>
      <p:sp>
        <p:nvSpPr>
          <p:cNvPr id="25602" name="内容占位符 2"/>
          <p:cNvSpPr>
            <a:spLocks noGrp="1"/>
          </p:cNvSpPr>
          <p:nvPr>
            <p:ph idx="1"/>
          </p:nvPr>
        </p:nvSpPr>
        <p:spPr>
          <a:xfrm>
            <a:off x="468314" y="3975497"/>
            <a:ext cx="8280150" cy="972517"/>
          </a:xfrm>
        </p:spPr>
        <p:txBody>
          <a:bodyPr/>
          <a:lstStyle/>
          <a:p>
            <a:r>
              <a:rPr lang="zh-CN" altLang="en-US" sz="2800" dirty="0" smtClean="0">
                <a:latin typeface="Arial" pitchFamily="34" charset="0"/>
                <a:ea typeface="黑体" pitchFamily="49" charset="-122"/>
              </a:rPr>
              <a:t>形成新的偏好卖家图（看到边的调整），再看是否存在买家受限组</a:t>
            </a:r>
          </a:p>
        </p:txBody>
      </p:sp>
      <p:sp>
        <p:nvSpPr>
          <p:cNvPr id="4" name="文本框 3"/>
          <p:cNvSpPr txBox="1"/>
          <p:nvPr/>
        </p:nvSpPr>
        <p:spPr>
          <a:xfrm>
            <a:off x="4932363" y="1334254"/>
            <a:ext cx="2663973" cy="2677656"/>
          </a:xfrm>
          <a:prstGeom prst="rect">
            <a:avLst/>
          </a:prstGeom>
          <a:noFill/>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2800">
                <a:solidFill>
                  <a:schemeClr val="bg1"/>
                </a:solidFill>
                <a:ea typeface="黑体" pitchFamily="49" charset="-122"/>
              </a:rPr>
              <a:t>6  4  1  2  1  3</a:t>
            </a:r>
          </a:p>
          <a:p>
            <a:pPr>
              <a:buFontTx/>
              <a:buAutoNum type="arabicPlain" startAt="8"/>
            </a:pPr>
            <a:r>
              <a:rPr lang="en-US" altLang="zh-CN" sz="2800">
                <a:solidFill>
                  <a:schemeClr val="bg1"/>
                </a:solidFill>
                <a:ea typeface="黑体" pitchFamily="49" charset="-122"/>
              </a:rPr>
              <a:t>  4  5  2  1  6</a:t>
            </a:r>
          </a:p>
          <a:p>
            <a:pPr>
              <a:buFontTx/>
              <a:buAutoNum type="arabicPlain" startAt="5"/>
            </a:pPr>
            <a:r>
              <a:rPr lang="en-US" altLang="zh-CN" sz="2800">
                <a:solidFill>
                  <a:schemeClr val="bg1"/>
                </a:solidFill>
                <a:ea typeface="黑体" pitchFamily="49" charset="-122"/>
              </a:rPr>
              <a:t>  3  7  2  6  7</a:t>
            </a:r>
          </a:p>
          <a:p>
            <a:r>
              <a:rPr lang="en-US" altLang="zh-CN" sz="2800">
                <a:solidFill>
                  <a:schemeClr val="bg1"/>
                </a:solidFill>
                <a:ea typeface="黑体" pitchFamily="49" charset="-122"/>
              </a:rPr>
              <a:t>7  9  6  3  8  2</a:t>
            </a:r>
            <a:endParaRPr lang="en-US" altLang="zh-CN" sz="2800">
              <a:solidFill>
                <a:srgbClr val="FFFFFF"/>
              </a:solidFill>
              <a:ea typeface="黑体" pitchFamily="49" charset="-122"/>
            </a:endParaRPr>
          </a:p>
          <a:p>
            <a:r>
              <a:rPr lang="en-US" altLang="zh-CN" sz="2800">
                <a:solidFill>
                  <a:srgbClr val="FFFFFF"/>
                </a:solidFill>
                <a:ea typeface="黑体" pitchFamily="49" charset="-122"/>
              </a:rPr>
              <a:t>8  5  4  6  1  8  </a:t>
            </a:r>
          </a:p>
          <a:p>
            <a:r>
              <a:rPr lang="en-US" altLang="zh-CN" sz="2800">
                <a:solidFill>
                  <a:srgbClr val="FFFFFF"/>
                </a:solidFill>
                <a:ea typeface="黑体" pitchFamily="49" charset="-122"/>
              </a:rPr>
              <a:t>6  3  2  9  7  4</a:t>
            </a:r>
            <a:endParaRPr lang="zh-CN" altLang="en-US" sz="2800">
              <a:solidFill>
                <a:srgbClr val="FFFFFF"/>
              </a:solidFill>
              <a:ea typeface="黑体" pitchFamily="49" charset="-122"/>
            </a:endParaRPr>
          </a:p>
        </p:txBody>
      </p:sp>
      <p:sp>
        <p:nvSpPr>
          <p:cNvPr id="5" name="椭圆 4"/>
          <p:cNvSpPr>
            <a:spLocks noChangeArrowheads="1"/>
          </p:cNvSpPr>
          <p:nvPr/>
        </p:nvSpPr>
        <p:spPr bwMode="auto">
          <a:xfrm>
            <a:off x="2843213" y="1522372"/>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 name="椭圆 5"/>
          <p:cNvSpPr>
            <a:spLocks noChangeArrowheads="1"/>
          </p:cNvSpPr>
          <p:nvPr/>
        </p:nvSpPr>
        <p:spPr bwMode="auto">
          <a:xfrm>
            <a:off x="2843213" y="23855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a:off x="2843213" y="2817772"/>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flipH="1">
            <a:off x="2843213" y="2008147"/>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4211638" y="1522372"/>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椭圆 9"/>
          <p:cNvSpPr>
            <a:spLocks noChangeArrowheads="1"/>
          </p:cNvSpPr>
          <p:nvPr/>
        </p:nvSpPr>
        <p:spPr bwMode="auto">
          <a:xfrm>
            <a:off x="4211638" y="23855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椭圆 10"/>
          <p:cNvSpPr>
            <a:spLocks noChangeArrowheads="1"/>
          </p:cNvSpPr>
          <p:nvPr/>
        </p:nvSpPr>
        <p:spPr bwMode="auto">
          <a:xfrm>
            <a:off x="4211638" y="2817772"/>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2" name="椭圆 11"/>
          <p:cNvSpPr>
            <a:spLocks noChangeArrowheads="1"/>
          </p:cNvSpPr>
          <p:nvPr/>
        </p:nvSpPr>
        <p:spPr bwMode="auto">
          <a:xfrm flipH="1">
            <a:off x="4211638" y="1953379"/>
            <a:ext cx="215900" cy="14406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3" name="直线连接符 12"/>
          <p:cNvCxnSpPr>
            <a:cxnSpLocks noChangeShapeType="1"/>
            <a:stCxn id="36" idx="5"/>
            <a:endCxn id="12" idx="7"/>
          </p:cNvCxnSpPr>
          <p:nvPr/>
        </p:nvCxnSpPr>
        <p:spPr bwMode="auto">
          <a:xfrm>
            <a:off x="3016250" y="1679535"/>
            <a:ext cx="1227138" cy="2952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直线连接符 13"/>
          <p:cNvCxnSpPr>
            <a:cxnSpLocks noChangeShapeType="1"/>
            <a:stCxn id="5" idx="6"/>
            <a:endCxn id="31" idx="2"/>
          </p:cNvCxnSpPr>
          <p:nvPr/>
        </p:nvCxnSpPr>
        <p:spPr bwMode="auto">
          <a:xfrm>
            <a:off x="3059114" y="1603335"/>
            <a:ext cx="1081087" cy="119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连接符 14"/>
          <p:cNvCxnSpPr>
            <a:cxnSpLocks noChangeShapeType="1"/>
            <a:stCxn id="8" idx="3"/>
            <a:endCxn id="11" idx="1"/>
          </p:cNvCxnSpPr>
          <p:nvPr/>
        </p:nvCxnSpPr>
        <p:spPr bwMode="auto">
          <a:xfrm>
            <a:off x="3027364" y="2129591"/>
            <a:ext cx="1216025" cy="7119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直线连接符 15"/>
          <p:cNvCxnSpPr>
            <a:cxnSpLocks noChangeShapeType="1"/>
            <a:endCxn id="10" idx="2"/>
          </p:cNvCxnSpPr>
          <p:nvPr/>
        </p:nvCxnSpPr>
        <p:spPr bwMode="auto">
          <a:xfrm>
            <a:off x="2987676" y="2440344"/>
            <a:ext cx="1223963" cy="261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椭圆 16"/>
          <p:cNvSpPr>
            <a:spLocks noChangeArrowheads="1"/>
          </p:cNvSpPr>
          <p:nvPr/>
        </p:nvSpPr>
        <p:spPr bwMode="auto">
          <a:xfrm>
            <a:off x="2843213" y="32237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8" name="椭圆 17"/>
          <p:cNvSpPr>
            <a:spLocks noChangeArrowheads="1"/>
          </p:cNvSpPr>
          <p:nvPr/>
        </p:nvSpPr>
        <p:spPr bwMode="auto">
          <a:xfrm>
            <a:off x="2843213" y="360239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9" name="椭圆 18"/>
          <p:cNvSpPr>
            <a:spLocks noChangeArrowheads="1"/>
          </p:cNvSpPr>
          <p:nvPr/>
        </p:nvSpPr>
        <p:spPr bwMode="auto">
          <a:xfrm>
            <a:off x="4211638" y="360239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0" name="椭圆 19"/>
          <p:cNvSpPr>
            <a:spLocks noChangeArrowheads="1"/>
          </p:cNvSpPr>
          <p:nvPr/>
        </p:nvSpPr>
        <p:spPr bwMode="auto">
          <a:xfrm>
            <a:off x="4211638" y="32237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5620" name="文本框 12"/>
          <p:cNvSpPr txBox="1">
            <a:spLocks noChangeArrowheads="1"/>
          </p:cNvSpPr>
          <p:nvPr/>
        </p:nvSpPr>
        <p:spPr bwMode="auto">
          <a:xfrm>
            <a:off x="1979513" y="1297840"/>
            <a:ext cx="57626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2800">
                <a:solidFill>
                  <a:srgbClr val="FFFFFF"/>
                </a:solidFill>
                <a:ea typeface="黑体" pitchFamily="49" charset="-122"/>
              </a:rPr>
              <a:t>1</a:t>
            </a:r>
          </a:p>
          <a:p>
            <a:r>
              <a:rPr lang="en-US" altLang="zh-CN" sz="2800">
                <a:solidFill>
                  <a:srgbClr val="FFFFFF"/>
                </a:solidFill>
                <a:ea typeface="黑体" pitchFamily="49" charset="-122"/>
              </a:rPr>
              <a:t>1</a:t>
            </a:r>
          </a:p>
          <a:p>
            <a:r>
              <a:rPr lang="en-US" altLang="zh-CN" sz="2800">
                <a:solidFill>
                  <a:srgbClr val="FFFFFF"/>
                </a:solidFill>
                <a:ea typeface="黑体" pitchFamily="49" charset="-122"/>
              </a:rPr>
              <a:t>0</a:t>
            </a:r>
          </a:p>
          <a:p>
            <a:r>
              <a:rPr lang="en-US" altLang="zh-CN" sz="2800">
                <a:solidFill>
                  <a:srgbClr val="FFFFFF"/>
                </a:solidFill>
                <a:ea typeface="黑体" pitchFamily="49" charset="-122"/>
              </a:rPr>
              <a:t>1</a:t>
            </a:r>
          </a:p>
          <a:p>
            <a:r>
              <a:rPr lang="en-US" altLang="zh-CN" sz="2800">
                <a:solidFill>
                  <a:srgbClr val="FFFFFF"/>
                </a:solidFill>
                <a:ea typeface="黑体" pitchFamily="49" charset="-122"/>
              </a:rPr>
              <a:t>0</a:t>
            </a:r>
          </a:p>
          <a:p>
            <a:r>
              <a:rPr lang="en-US" altLang="zh-CN" sz="2800">
                <a:solidFill>
                  <a:srgbClr val="FFFFFF"/>
                </a:solidFill>
                <a:ea typeface="黑体" pitchFamily="49" charset="-122"/>
              </a:rPr>
              <a:t>1</a:t>
            </a:r>
            <a:endParaRPr lang="zh-CN" altLang="en-US" sz="2800">
              <a:solidFill>
                <a:srgbClr val="FFFFFF"/>
              </a:solidFill>
              <a:ea typeface="黑体" pitchFamily="49" charset="-122"/>
            </a:endParaRPr>
          </a:p>
        </p:txBody>
      </p:sp>
      <p:cxnSp>
        <p:nvCxnSpPr>
          <p:cNvPr id="22" name="直线连接符 21"/>
          <p:cNvCxnSpPr>
            <a:cxnSpLocks noChangeShapeType="1"/>
            <a:stCxn id="33" idx="6"/>
            <a:endCxn id="37" idx="3"/>
          </p:cNvCxnSpPr>
          <p:nvPr/>
        </p:nvCxnSpPr>
        <p:spPr bwMode="auto">
          <a:xfrm flipV="1">
            <a:off x="3059113" y="3353553"/>
            <a:ext cx="1123950" cy="357188"/>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直线连接符 23"/>
          <p:cNvCxnSpPr>
            <a:cxnSpLocks noChangeShapeType="1"/>
            <a:stCxn id="17" idx="7"/>
            <a:endCxn id="11" idx="3"/>
          </p:cNvCxnSpPr>
          <p:nvPr/>
        </p:nvCxnSpPr>
        <p:spPr bwMode="auto">
          <a:xfrm flipV="1">
            <a:off x="3027364" y="2955885"/>
            <a:ext cx="1216025" cy="29170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直线连接符 25"/>
          <p:cNvCxnSpPr>
            <a:cxnSpLocks noChangeShapeType="1"/>
            <a:endCxn id="20" idx="1"/>
          </p:cNvCxnSpPr>
          <p:nvPr/>
        </p:nvCxnSpPr>
        <p:spPr bwMode="auto">
          <a:xfrm>
            <a:off x="2916238" y="1658104"/>
            <a:ext cx="1327150" cy="158948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直线连接符 27"/>
          <p:cNvCxnSpPr>
            <a:cxnSpLocks noChangeShapeType="1"/>
            <a:stCxn id="7" idx="5"/>
            <a:endCxn id="19" idx="2"/>
          </p:cNvCxnSpPr>
          <p:nvPr/>
        </p:nvCxnSpPr>
        <p:spPr bwMode="auto">
          <a:xfrm>
            <a:off x="3028950" y="2957076"/>
            <a:ext cx="1182688" cy="726281"/>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椭圆 30"/>
          <p:cNvSpPr>
            <a:spLocks noChangeArrowheads="1"/>
          </p:cNvSpPr>
          <p:nvPr/>
        </p:nvSpPr>
        <p:spPr bwMode="auto">
          <a:xfrm>
            <a:off x="4140200" y="1496179"/>
            <a:ext cx="287338" cy="21550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3" name="椭圆 32"/>
          <p:cNvSpPr>
            <a:spLocks noChangeArrowheads="1"/>
          </p:cNvSpPr>
          <p:nvPr/>
        </p:nvSpPr>
        <p:spPr bwMode="auto">
          <a:xfrm>
            <a:off x="2771775" y="3602394"/>
            <a:ext cx="287338"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4" name="椭圆 33"/>
          <p:cNvSpPr>
            <a:spLocks noChangeArrowheads="1"/>
          </p:cNvSpPr>
          <p:nvPr/>
        </p:nvSpPr>
        <p:spPr bwMode="auto">
          <a:xfrm>
            <a:off x="4140200" y="1928375"/>
            <a:ext cx="287338"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6" name="椭圆 35"/>
          <p:cNvSpPr>
            <a:spLocks noChangeArrowheads="1"/>
          </p:cNvSpPr>
          <p:nvPr/>
        </p:nvSpPr>
        <p:spPr bwMode="auto">
          <a:xfrm>
            <a:off x="2771775" y="1496179"/>
            <a:ext cx="287338" cy="21550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7" name="椭圆 36"/>
          <p:cNvSpPr>
            <a:spLocks noChangeArrowheads="1"/>
          </p:cNvSpPr>
          <p:nvPr/>
        </p:nvSpPr>
        <p:spPr bwMode="auto">
          <a:xfrm>
            <a:off x="4140200" y="3170198"/>
            <a:ext cx="287338" cy="21550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8" name="椭圆 37"/>
          <p:cNvSpPr>
            <a:spLocks noChangeArrowheads="1"/>
          </p:cNvSpPr>
          <p:nvPr/>
        </p:nvSpPr>
        <p:spPr bwMode="auto">
          <a:xfrm>
            <a:off x="2771775" y="2791579"/>
            <a:ext cx="287338" cy="21669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9" name="椭圆 38"/>
          <p:cNvSpPr>
            <a:spLocks noChangeArrowheads="1"/>
          </p:cNvSpPr>
          <p:nvPr/>
        </p:nvSpPr>
        <p:spPr bwMode="auto">
          <a:xfrm>
            <a:off x="4140200" y="3602394"/>
            <a:ext cx="287338"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1" name="椭圆 40"/>
          <p:cNvSpPr>
            <a:spLocks noChangeArrowheads="1"/>
          </p:cNvSpPr>
          <p:nvPr/>
        </p:nvSpPr>
        <p:spPr bwMode="auto">
          <a:xfrm>
            <a:off x="4140200" y="2359382"/>
            <a:ext cx="287338" cy="21669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4" name="椭圆 43"/>
          <p:cNvSpPr>
            <a:spLocks noChangeArrowheads="1"/>
          </p:cNvSpPr>
          <p:nvPr/>
        </p:nvSpPr>
        <p:spPr bwMode="auto">
          <a:xfrm>
            <a:off x="2771775" y="2359381"/>
            <a:ext cx="287338"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Tree>
    <p:extLst>
      <p:ext uri="{BB962C8B-B14F-4D97-AF65-F5344CB8AC3E}">
        <p14:creationId xmlns:p14="http://schemas.microsoft.com/office/powerpoint/2010/main" val="1802869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6" grpId="0" animBg="1"/>
      <p:bldP spid="37" grpId="0" animBg="1"/>
      <p:bldP spid="38" grpId="0" animBg="1"/>
      <p:bldP spid="39" grpId="0" animBg="1"/>
      <p:bldP spid="41" grpId="0" animBg="1"/>
      <p:bldP spid="4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457200" y="205979"/>
            <a:ext cx="8229600" cy="745331"/>
          </a:xfrm>
        </p:spPr>
        <p:txBody>
          <a:bodyPr/>
          <a:lstStyle/>
          <a:p>
            <a:r>
              <a:rPr lang="zh-CN" altLang="en-US" smtClean="0">
                <a:latin typeface="Arial" pitchFamily="34" charset="0"/>
                <a:ea typeface="黑体" pitchFamily="49" charset="-122"/>
              </a:rPr>
              <a:t>与受限买家关联的卖家调整价格</a:t>
            </a:r>
          </a:p>
        </p:txBody>
      </p:sp>
      <p:sp>
        <p:nvSpPr>
          <p:cNvPr id="26626" name="内容占位符 2"/>
          <p:cNvSpPr>
            <a:spLocks noGrp="1"/>
          </p:cNvSpPr>
          <p:nvPr>
            <p:ph idx="1"/>
          </p:nvPr>
        </p:nvSpPr>
        <p:spPr>
          <a:xfrm>
            <a:off x="468315" y="3975497"/>
            <a:ext cx="8208142" cy="972517"/>
          </a:xfrm>
        </p:spPr>
        <p:txBody>
          <a:bodyPr/>
          <a:lstStyle/>
          <a:p>
            <a:r>
              <a:rPr lang="zh-CN" altLang="en-US" sz="2800" smtClean="0">
                <a:latin typeface="Arial" pitchFamily="34" charset="0"/>
                <a:ea typeface="黑体" pitchFamily="49" charset="-122"/>
              </a:rPr>
              <a:t>形成新的偏好卖家图（看到边的调整），再看是否存在买家受限组</a:t>
            </a:r>
          </a:p>
        </p:txBody>
      </p:sp>
      <p:sp>
        <p:nvSpPr>
          <p:cNvPr id="4" name="文本框 3"/>
          <p:cNvSpPr txBox="1"/>
          <p:nvPr/>
        </p:nvSpPr>
        <p:spPr>
          <a:xfrm>
            <a:off x="4932363" y="1262246"/>
            <a:ext cx="2447949" cy="2677656"/>
          </a:xfrm>
          <a:prstGeom prst="rect">
            <a:avLst/>
          </a:prstGeom>
          <a:noFill/>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2800" dirty="0">
                <a:solidFill>
                  <a:schemeClr val="bg1"/>
                </a:solidFill>
                <a:ea typeface="黑体" pitchFamily="49" charset="-122"/>
              </a:rPr>
              <a:t>6  4  1  2  1  3</a:t>
            </a:r>
          </a:p>
          <a:p>
            <a:pPr>
              <a:buFontTx/>
              <a:buAutoNum type="arabicPlain" startAt="8"/>
            </a:pPr>
            <a:r>
              <a:rPr lang="en-US" altLang="zh-CN" sz="2800" dirty="0">
                <a:solidFill>
                  <a:schemeClr val="bg1"/>
                </a:solidFill>
                <a:ea typeface="黑体" pitchFamily="49" charset="-122"/>
              </a:rPr>
              <a:t>  4  5  2  1  6</a:t>
            </a:r>
          </a:p>
          <a:p>
            <a:pPr>
              <a:buFontTx/>
              <a:buAutoNum type="arabicPlain" startAt="5"/>
            </a:pPr>
            <a:r>
              <a:rPr lang="en-US" altLang="zh-CN" sz="2800" dirty="0">
                <a:solidFill>
                  <a:schemeClr val="bg1"/>
                </a:solidFill>
                <a:ea typeface="黑体" pitchFamily="49" charset="-122"/>
              </a:rPr>
              <a:t>  3  7  2  6  7</a:t>
            </a:r>
          </a:p>
          <a:p>
            <a:r>
              <a:rPr lang="en-US" altLang="zh-CN" sz="2800" dirty="0">
                <a:solidFill>
                  <a:schemeClr val="bg1"/>
                </a:solidFill>
                <a:ea typeface="黑体" pitchFamily="49" charset="-122"/>
              </a:rPr>
              <a:t>7  9  6  3  8  2</a:t>
            </a:r>
            <a:endParaRPr lang="en-US" altLang="zh-CN" sz="2800" dirty="0">
              <a:solidFill>
                <a:srgbClr val="FFFFFF"/>
              </a:solidFill>
              <a:ea typeface="黑体" pitchFamily="49" charset="-122"/>
            </a:endParaRPr>
          </a:p>
          <a:p>
            <a:r>
              <a:rPr lang="en-US" altLang="zh-CN" sz="2800" dirty="0">
                <a:solidFill>
                  <a:srgbClr val="FFFFFF"/>
                </a:solidFill>
                <a:ea typeface="黑体" pitchFamily="49" charset="-122"/>
              </a:rPr>
              <a:t>8  5  4  6  1  8  </a:t>
            </a:r>
          </a:p>
          <a:p>
            <a:r>
              <a:rPr lang="en-US" altLang="zh-CN" sz="2800" dirty="0">
                <a:solidFill>
                  <a:srgbClr val="FFFFFF"/>
                </a:solidFill>
                <a:ea typeface="黑体" pitchFamily="49" charset="-122"/>
              </a:rPr>
              <a:t>6  3  2  9  7  4</a:t>
            </a:r>
            <a:endParaRPr lang="zh-CN" altLang="en-US" sz="2800" dirty="0">
              <a:solidFill>
                <a:srgbClr val="FFFFFF"/>
              </a:solidFill>
              <a:ea typeface="黑体" pitchFamily="49" charset="-122"/>
            </a:endParaRPr>
          </a:p>
        </p:txBody>
      </p:sp>
      <p:sp>
        <p:nvSpPr>
          <p:cNvPr id="5" name="椭圆 4"/>
          <p:cNvSpPr>
            <a:spLocks noChangeArrowheads="1"/>
          </p:cNvSpPr>
          <p:nvPr/>
        </p:nvSpPr>
        <p:spPr bwMode="auto">
          <a:xfrm>
            <a:off x="2843213" y="14503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 name="椭圆 5"/>
          <p:cNvSpPr>
            <a:spLocks noChangeArrowheads="1"/>
          </p:cNvSpPr>
          <p:nvPr/>
        </p:nvSpPr>
        <p:spPr bwMode="auto">
          <a:xfrm>
            <a:off x="2843213" y="23135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a:off x="2843213" y="27457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flipH="1">
            <a:off x="2843213" y="1936139"/>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4211638" y="14503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椭圆 9"/>
          <p:cNvSpPr>
            <a:spLocks noChangeArrowheads="1"/>
          </p:cNvSpPr>
          <p:nvPr/>
        </p:nvSpPr>
        <p:spPr bwMode="auto">
          <a:xfrm>
            <a:off x="4211638" y="23135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椭圆 10"/>
          <p:cNvSpPr>
            <a:spLocks noChangeArrowheads="1"/>
          </p:cNvSpPr>
          <p:nvPr/>
        </p:nvSpPr>
        <p:spPr bwMode="auto">
          <a:xfrm>
            <a:off x="4211638" y="27457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2" name="椭圆 11"/>
          <p:cNvSpPr>
            <a:spLocks noChangeArrowheads="1"/>
          </p:cNvSpPr>
          <p:nvPr/>
        </p:nvSpPr>
        <p:spPr bwMode="auto">
          <a:xfrm flipH="1">
            <a:off x="4211638" y="1881371"/>
            <a:ext cx="215900" cy="14406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3" name="直线连接符 12"/>
          <p:cNvCxnSpPr>
            <a:cxnSpLocks noChangeShapeType="1"/>
            <a:stCxn id="36" idx="5"/>
            <a:endCxn id="12" idx="7"/>
          </p:cNvCxnSpPr>
          <p:nvPr/>
        </p:nvCxnSpPr>
        <p:spPr bwMode="auto">
          <a:xfrm>
            <a:off x="3016250" y="1607527"/>
            <a:ext cx="1227138" cy="2952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直线连接符 13"/>
          <p:cNvCxnSpPr>
            <a:cxnSpLocks noChangeShapeType="1"/>
            <a:stCxn id="5" idx="6"/>
            <a:endCxn id="31" idx="2"/>
          </p:cNvCxnSpPr>
          <p:nvPr/>
        </p:nvCxnSpPr>
        <p:spPr bwMode="auto">
          <a:xfrm>
            <a:off x="3059114" y="1531327"/>
            <a:ext cx="1081087" cy="119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连接符 14"/>
          <p:cNvCxnSpPr>
            <a:cxnSpLocks noChangeShapeType="1"/>
            <a:stCxn id="8" idx="3"/>
            <a:endCxn id="11" idx="1"/>
          </p:cNvCxnSpPr>
          <p:nvPr/>
        </p:nvCxnSpPr>
        <p:spPr bwMode="auto">
          <a:xfrm>
            <a:off x="3027364" y="2057583"/>
            <a:ext cx="1216025" cy="7119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直线连接符 15"/>
          <p:cNvCxnSpPr>
            <a:cxnSpLocks noChangeShapeType="1"/>
            <a:endCxn id="10" idx="2"/>
          </p:cNvCxnSpPr>
          <p:nvPr/>
        </p:nvCxnSpPr>
        <p:spPr bwMode="auto">
          <a:xfrm>
            <a:off x="2987676" y="2368336"/>
            <a:ext cx="1223963" cy="261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椭圆 16"/>
          <p:cNvSpPr>
            <a:spLocks noChangeArrowheads="1"/>
          </p:cNvSpPr>
          <p:nvPr/>
        </p:nvSpPr>
        <p:spPr bwMode="auto">
          <a:xfrm>
            <a:off x="2843213" y="31517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8" name="椭圆 17"/>
          <p:cNvSpPr>
            <a:spLocks noChangeArrowheads="1"/>
          </p:cNvSpPr>
          <p:nvPr/>
        </p:nvSpPr>
        <p:spPr bwMode="auto">
          <a:xfrm>
            <a:off x="2843213" y="353038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9" name="椭圆 18"/>
          <p:cNvSpPr>
            <a:spLocks noChangeArrowheads="1"/>
          </p:cNvSpPr>
          <p:nvPr/>
        </p:nvSpPr>
        <p:spPr bwMode="auto">
          <a:xfrm>
            <a:off x="4211638" y="353038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0" name="椭圆 19"/>
          <p:cNvSpPr>
            <a:spLocks noChangeArrowheads="1"/>
          </p:cNvSpPr>
          <p:nvPr/>
        </p:nvSpPr>
        <p:spPr bwMode="auto">
          <a:xfrm>
            <a:off x="4211638" y="31517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6644" name="文本框 12"/>
          <p:cNvSpPr txBox="1">
            <a:spLocks noChangeArrowheads="1"/>
          </p:cNvSpPr>
          <p:nvPr/>
        </p:nvSpPr>
        <p:spPr bwMode="auto">
          <a:xfrm>
            <a:off x="1979513" y="1225832"/>
            <a:ext cx="57626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2800" dirty="0">
                <a:solidFill>
                  <a:srgbClr val="FFFFFF"/>
                </a:solidFill>
                <a:ea typeface="黑体" pitchFamily="49" charset="-122"/>
              </a:rPr>
              <a:t>2</a:t>
            </a:r>
          </a:p>
          <a:p>
            <a:r>
              <a:rPr lang="en-US" altLang="zh-CN" sz="2800" dirty="0">
                <a:solidFill>
                  <a:srgbClr val="FFFFFF"/>
                </a:solidFill>
                <a:ea typeface="黑体" pitchFamily="49" charset="-122"/>
              </a:rPr>
              <a:t>1</a:t>
            </a:r>
          </a:p>
          <a:p>
            <a:r>
              <a:rPr lang="en-US" altLang="zh-CN" sz="2800" dirty="0">
                <a:solidFill>
                  <a:srgbClr val="FFFFFF"/>
                </a:solidFill>
                <a:ea typeface="黑体" pitchFamily="49" charset="-122"/>
              </a:rPr>
              <a:t>1</a:t>
            </a:r>
          </a:p>
          <a:p>
            <a:r>
              <a:rPr lang="en-US" altLang="zh-CN" sz="2800" dirty="0">
                <a:solidFill>
                  <a:srgbClr val="FFFFFF"/>
                </a:solidFill>
                <a:ea typeface="黑体" pitchFamily="49" charset="-122"/>
              </a:rPr>
              <a:t>2</a:t>
            </a:r>
          </a:p>
          <a:p>
            <a:r>
              <a:rPr lang="en-US" altLang="zh-CN" sz="2800" dirty="0">
                <a:solidFill>
                  <a:srgbClr val="FFFFFF"/>
                </a:solidFill>
                <a:ea typeface="黑体" pitchFamily="49" charset="-122"/>
              </a:rPr>
              <a:t>0</a:t>
            </a:r>
          </a:p>
          <a:p>
            <a:r>
              <a:rPr lang="en-US" altLang="zh-CN" sz="2800" dirty="0">
                <a:solidFill>
                  <a:srgbClr val="FFFFFF"/>
                </a:solidFill>
                <a:ea typeface="黑体" pitchFamily="49" charset="-122"/>
              </a:rPr>
              <a:t>2</a:t>
            </a:r>
            <a:endParaRPr lang="zh-CN" altLang="en-US" sz="2800" dirty="0">
              <a:solidFill>
                <a:srgbClr val="FFFFFF"/>
              </a:solidFill>
              <a:ea typeface="黑体" pitchFamily="49" charset="-122"/>
            </a:endParaRPr>
          </a:p>
        </p:txBody>
      </p:sp>
      <p:cxnSp>
        <p:nvCxnSpPr>
          <p:cNvPr id="22" name="直线连接符 21"/>
          <p:cNvCxnSpPr>
            <a:cxnSpLocks noChangeShapeType="1"/>
            <a:stCxn id="33" idx="6"/>
            <a:endCxn id="37" idx="3"/>
          </p:cNvCxnSpPr>
          <p:nvPr/>
        </p:nvCxnSpPr>
        <p:spPr bwMode="auto">
          <a:xfrm flipV="1">
            <a:off x="3059113" y="3281545"/>
            <a:ext cx="1123950" cy="357188"/>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直线连接符 23"/>
          <p:cNvCxnSpPr>
            <a:cxnSpLocks noChangeShapeType="1"/>
            <a:stCxn id="17" idx="7"/>
            <a:endCxn id="11" idx="3"/>
          </p:cNvCxnSpPr>
          <p:nvPr/>
        </p:nvCxnSpPr>
        <p:spPr bwMode="auto">
          <a:xfrm flipV="1">
            <a:off x="3027364" y="2883877"/>
            <a:ext cx="1216025" cy="29170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直线连接符 25"/>
          <p:cNvCxnSpPr>
            <a:cxnSpLocks noChangeShapeType="1"/>
            <a:endCxn id="20" idx="1"/>
          </p:cNvCxnSpPr>
          <p:nvPr/>
        </p:nvCxnSpPr>
        <p:spPr bwMode="auto">
          <a:xfrm>
            <a:off x="2916238" y="1586096"/>
            <a:ext cx="1327150" cy="158948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直线连接符 27"/>
          <p:cNvCxnSpPr>
            <a:cxnSpLocks noChangeShapeType="1"/>
            <a:stCxn id="7" idx="5"/>
            <a:endCxn id="19" idx="2"/>
          </p:cNvCxnSpPr>
          <p:nvPr/>
        </p:nvCxnSpPr>
        <p:spPr bwMode="auto">
          <a:xfrm>
            <a:off x="3028950" y="2885068"/>
            <a:ext cx="1182688" cy="726281"/>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椭圆 30"/>
          <p:cNvSpPr>
            <a:spLocks noChangeArrowheads="1"/>
          </p:cNvSpPr>
          <p:nvPr/>
        </p:nvSpPr>
        <p:spPr bwMode="auto">
          <a:xfrm>
            <a:off x="4140200" y="1424171"/>
            <a:ext cx="287338" cy="21550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3" name="椭圆 32"/>
          <p:cNvSpPr>
            <a:spLocks noChangeArrowheads="1"/>
          </p:cNvSpPr>
          <p:nvPr/>
        </p:nvSpPr>
        <p:spPr bwMode="auto">
          <a:xfrm>
            <a:off x="2771775" y="3530386"/>
            <a:ext cx="287338"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4" name="椭圆 33"/>
          <p:cNvSpPr>
            <a:spLocks noChangeArrowheads="1"/>
          </p:cNvSpPr>
          <p:nvPr/>
        </p:nvSpPr>
        <p:spPr bwMode="auto">
          <a:xfrm>
            <a:off x="4140200" y="1856367"/>
            <a:ext cx="287338" cy="215504"/>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6" name="椭圆 35"/>
          <p:cNvSpPr>
            <a:spLocks noChangeArrowheads="1"/>
          </p:cNvSpPr>
          <p:nvPr/>
        </p:nvSpPr>
        <p:spPr bwMode="auto">
          <a:xfrm>
            <a:off x="2771775" y="1424171"/>
            <a:ext cx="287338" cy="21550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7" name="椭圆 36"/>
          <p:cNvSpPr>
            <a:spLocks noChangeArrowheads="1"/>
          </p:cNvSpPr>
          <p:nvPr/>
        </p:nvSpPr>
        <p:spPr bwMode="auto">
          <a:xfrm>
            <a:off x="4140200" y="3098190"/>
            <a:ext cx="287338" cy="21550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35" name="直线连接符 34"/>
          <p:cNvCxnSpPr>
            <a:cxnSpLocks noChangeShapeType="1"/>
            <a:stCxn id="17" idx="7"/>
            <a:endCxn id="10" idx="3"/>
          </p:cNvCxnSpPr>
          <p:nvPr/>
        </p:nvCxnSpPr>
        <p:spPr bwMode="auto">
          <a:xfrm flipV="1">
            <a:off x="3027364" y="2451680"/>
            <a:ext cx="1216025" cy="7239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直线连接符 39"/>
          <p:cNvCxnSpPr>
            <a:cxnSpLocks noChangeShapeType="1"/>
            <a:stCxn id="17" idx="5"/>
            <a:endCxn id="19" idx="2"/>
          </p:cNvCxnSpPr>
          <p:nvPr/>
        </p:nvCxnSpPr>
        <p:spPr bwMode="auto">
          <a:xfrm>
            <a:off x="3027363" y="3289880"/>
            <a:ext cx="1184275" cy="321469"/>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80963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title" idx="4294967295"/>
          </p:nvPr>
        </p:nvSpPr>
        <p:spPr>
          <a:xfrm>
            <a:off x="250825" y="141685"/>
            <a:ext cx="8642350" cy="583406"/>
          </a:xfrm>
        </p:spPr>
        <p:txBody>
          <a:bodyPr/>
          <a:lstStyle/>
          <a:p>
            <a:r>
              <a:rPr kumimoji="0" lang="zh-CN" altLang="en-US" sz="3600" b="1" smtClean="0">
                <a:solidFill>
                  <a:schemeClr val="bg1"/>
                </a:solidFill>
                <a:latin typeface="Arial" pitchFamily="34" charset="0"/>
                <a:ea typeface="黑体" pitchFamily="49" charset="-122"/>
              </a:rPr>
              <a:t>设想政府要改善民生，新修了一条快速路</a:t>
            </a:r>
            <a:endParaRPr kumimoji="0" lang="en-US" altLang="en-US" sz="3600" b="1" smtClean="0">
              <a:solidFill>
                <a:schemeClr val="bg1"/>
              </a:solidFill>
              <a:latin typeface="Arial" pitchFamily="34" charset="0"/>
              <a:ea typeface="黑体" pitchFamily="49" charset="-122"/>
            </a:endParaRPr>
          </a:p>
        </p:txBody>
      </p:sp>
      <p:sp>
        <p:nvSpPr>
          <p:cNvPr id="16386" name="Rectangle 3"/>
          <p:cNvSpPr>
            <a:spLocks noGrp="1"/>
          </p:cNvSpPr>
          <p:nvPr>
            <p:ph type="body" idx="4294967295"/>
          </p:nvPr>
        </p:nvSpPr>
        <p:spPr>
          <a:xfrm>
            <a:off x="323850" y="3850208"/>
            <a:ext cx="8496300" cy="1241822"/>
          </a:xfrm>
        </p:spPr>
        <p:txBody>
          <a:bodyPr/>
          <a:lstStyle/>
          <a:p>
            <a:r>
              <a:rPr kumimoji="0" lang="zh-CN" altLang="en-US" sz="2400" dirty="0" smtClean="0">
                <a:solidFill>
                  <a:schemeClr val="bg1"/>
                </a:solidFill>
                <a:latin typeface="Arial" pitchFamily="34" charset="0"/>
                <a:ea typeface="黑体" pitchFamily="49" charset="-122"/>
                <a:sym typeface="Wingdings" pitchFamily="2" charset="2"/>
              </a:rPr>
              <a:t>注意，在没修这条路前，均衡中行驶时间是</a:t>
            </a:r>
            <a:r>
              <a:rPr kumimoji="0" lang="en-US" altLang="zh-CN" sz="2400" dirty="0" smtClean="0">
                <a:solidFill>
                  <a:schemeClr val="bg1"/>
                </a:solidFill>
                <a:latin typeface="Arial" pitchFamily="34" charset="0"/>
                <a:ea typeface="黑体" pitchFamily="49" charset="-122"/>
                <a:sym typeface="Wingdings" pitchFamily="2" charset="2"/>
              </a:rPr>
              <a:t>65</a:t>
            </a:r>
          </a:p>
          <a:p>
            <a:r>
              <a:rPr kumimoji="0" lang="zh-CN" altLang="en-US" sz="2400" dirty="0" smtClean="0">
                <a:solidFill>
                  <a:schemeClr val="bg1"/>
                </a:solidFill>
                <a:latin typeface="Arial" pitchFamily="34" charset="0"/>
                <a:ea typeface="黑体" pitchFamily="49" charset="-122"/>
              </a:rPr>
              <a:t>如果某人盘算改变为</a:t>
            </a:r>
            <a:r>
              <a:rPr kumimoji="0" lang="en-US" altLang="zh-CN" sz="2400" dirty="0" smtClean="0">
                <a:solidFill>
                  <a:schemeClr val="bg1"/>
                </a:solidFill>
                <a:latin typeface="Arial" pitchFamily="34" charset="0"/>
                <a:ea typeface="黑体" pitchFamily="49" charset="-122"/>
              </a:rPr>
              <a:t>A</a:t>
            </a:r>
            <a:r>
              <a:rPr kumimoji="0" lang="en-US" altLang="zh-CN" sz="2400" dirty="0" smtClean="0">
                <a:solidFill>
                  <a:schemeClr val="bg1"/>
                </a:solidFill>
                <a:latin typeface="Arial" pitchFamily="34" charset="0"/>
                <a:ea typeface="黑体" pitchFamily="49" charset="-122"/>
                <a:sym typeface="Wingdings" pitchFamily="2" charset="2"/>
              </a:rPr>
              <a:t>DB</a:t>
            </a:r>
            <a:r>
              <a:rPr kumimoji="0" lang="zh-CN" altLang="en-US" sz="2400" dirty="0" smtClean="0">
                <a:solidFill>
                  <a:schemeClr val="bg1"/>
                </a:solidFill>
                <a:latin typeface="Arial" pitchFamily="34" charset="0"/>
                <a:ea typeface="黑体" pitchFamily="49" charset="-122"/>
                <a:sym typeface="Wingdings" pitchFamily="2" charset="2"/>
              </a:rPr>
              <a:t>，则他的行驶时间将变为</a:t>
            </a:r>
            <a:r>
              <a:rPr kumimoji="0" lang="en-US" altLang="zh-CN" sz="2400" dirty="0" smtClean="0">
                <a:solidFill>
                  <a:schemeClr val="bg1"/>
                </a:solidFill>
                <a:latin typeface="Arial" pitchFamily="34" charset="0"/>
                <a:ea typeface="黑体" pitchFamily="49" charset="-122"/>
                <a:sym typeface="Wingdings" pitchFamily="2" charset="2"/>
              </a:rPr>
              <a:t>45+4000/100&gt;80</a:t>
            </a:r>
            <a:r>
              <a:rPr kumimoji="0" lang="zh-CN" altLang="en-US" sz="2400" dirty="0" smtClean="0">
                <a:solidFill>
                  <a:schemeClr val="bg1"/>
                </a:solidFill>
                <a:latin typeface="Arial" pitchFamily="34" charset="0"/>
                <a:ea typeface="黑体" pitchFamily="49" charset="-122"/>
                <a:sym typeface="Wingdings" pitchFamily="2" charset="2"/>
              </a:rPr>
              <a:t>，于是他不会改变！</a:t>
            </a:r>
            <a:endParaRPr kumimoji="0" lang="en-US" altLang="zh-CN" sz="2400" dirty="0" smtClean="0">
              <a:solidFill>
                <a:schemeClr val="bg1"/>
              </a:solidFill>
              <a:latin typeface="Arial" pitchFamily="34" charset="0"/>
              <a:ea typeface="黑体" pitchFamily="49" charset="-122"/>
              <a:sym typeface="Wingdings" pitchFamily="2" charset="2"/>
            </a:endParaRPr>
          </a:p>
        </p:txBody>
      </p:sp>
      <p:pic>
        <p:nvPicPr>
          <p:cNvPr id="18435" name="图片 2" descr="8.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987574"/>
            <a:ext cx="680402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p:cNvSpPr>
          <p:nvPr/>
        </p:nvSpPr>
        <p:spPr bwMode="auto">
          <a:xfrm>
            <a:off x="6804025" y="1311722"/>
            <a:ext cx="2339975" cy="22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hangingPunct="0">
              <a:buFont typeface="Arial" pitchFamily="34" charset="0"/>
              <a:buNone/>
            </a:pPr>
            <a:r>
              <a:rPr kumimoji="0" lang="zh-CN" altLang="en-US" dirty="0">
                <a:solidFill>
                  <a:schemeClr val="bg1"/>
                </a:solidFill>
                <a:ea typeface="黑体" pitchFamily="49" charset="-122"/>
              </a:rPr>
              <a:t>均衡是大家都走：</a:t>
            </a:r>
            <a:endParaRPr kumimoji="0" lang="en-US" altLang="zh-CN" dirty="0">
              <a:solidFill>
                <a:schemeClr val="bg1"/>
              </a:solidFill>
              <a:ea typeface="黑体" pitchFamily="49" charset="-122"/>
            </a:endParaRPr>
          </a:p>
          <a:p>
            <a:pPr hangingPunct="0">
              <a:buFont typeface="Arial" pitchFamily="34" charset="0"/>
              <a:buNone/>
            </a:pPr>
            <a:r>
              <a:rPr kumimoji="0" lang="en-US" altLang="zh-CN" dirty="0">
                <a:solidFill>
                  <a:schemeClr val="bg1"/>
                </a:solidFill>
                <a:ea typeface="黑体" pitchFamily="49" charset="-122"/>
              </a:rPr>
              <a:t>A</a:t>
            </a:r>
            <a:r>
              <a:rPr kumimoji="0" lang="en-US" altLang="zh-CN" dirty="0">
                <a:solidFill>
                  <a:schemeClr val="bg1"/>
                </a:solidFill>
                <a:ea typeface="黑体" pitchFamily="49" charset="-122"/>
                <a:sym typeface="Wingdings" pitchFamily="2" charset="2"/>
              </a:rPr>
              <a:t>CDB</a:t>
            </a:r>
          </a:p>
          <a:p>
            <a:pPr hangingPunct="0">
              <a:buFont typeface="Arial" pitchFamily="34" charset="0"/>
              <a:buNone/>
            </a:pPr>
            <a:r>
              <a:rPr kumimoji="0" lang="zh-CN" altLang="en-US" dirty="0">
                <a:solidFill>
                  <a:schemeClr val="bg1"/>
                </a:solidFill>
                <a:ea typeface="黑体" pitchFamily="49" charset="-122"/>
                <a:sym typeface="Wingdings" pitchFamily="2" charset="2"/>
              </a:rPr>
              <a:t>每人行驶时间为</a:t>
            </a:r>
            <a:endParaRPr kumimoji="0" lang="en-US" altLang="zh-CN" dirty="0">
              <a:solidFill>
                <a:schemeClr val="bg1"/>
              </a:solidFill>
              <a:ea typeface="黑体" pitchFamily="49" charset="-122"/>
              <a:sym typeface="Wingdings" pitchFamily="2" charset="2"/>
            </a:endParaRPr>
          </a:p>
          <a:p>
            <a:pPr hangingPunct="0">
              <a:spcBef>
                <a:spcPct val="20000"/>
              </a:spcBef>
              <a:buFont typeface="Arial" pitchFamily="34" charset="0"/>
              <a:buNone/>
            </a:pPr>
            <a:r>
              <a:rPr kumimoji="0" lang="en-US" altLang="zh-CN" b="1" dirty="0" smtClean="0">
                <a:solidFill>
                  <a:schemeClr val="bg1"/>
                </a:solidFill>
                <a:ea typeface="黑体" pitchFamily="49" charset="-122"/>
                <a:sym typeface="Wingdings" pitchFamily="2" charset="2"/>
              </a:rPr>
              <a:t>4000/100 + 0 + 4000/100=80</a:t>
            </a:r>
            <a:endParaRPr kumimoji="0" lang="en-US" altLang="zh-CN" b="1" dirty="0">
              <a:solidFill>
                <a:schemeClr val="bg1"/>
              </a:solidFill>
              <a:ea typeface="黑体" pitchFamily="49" charset="-122"/>
              <a:sym typeface="Wingdings" pitchFamily="2" charset="2"/>
            </a:endParaRPr>
          </a:p>
          <a:p>
            <a:pPr hangingPunct="0">
              <a:spcBef>
                <a:spcPct val="20000"/>
              </a:spcBef>
              <a:buFont typeface="Arial" pitchFamily="34" charset="0"/>
              <a:buNone/>
            </a:pPr>
            <a:endParaRPr kumimoji="0" lang="en-US" altLang="zh-CN" b="1" dirty="0">
              <a:solidFill>
                <a:schemeClr val="bg1"/>
              </a:solidFill>
              <a:ea typeface="黑体" pitchFamily="49" charset="-122"/>
            </a:endParaRPr>
          </a:p>
        </p:txBody>
      </p:sp>
      <p:cxnSp>
        <p:nvCxnSpPr>
          <p:cNvPr id="4" name="直线箭头连接符 3"/>
          <p:cNvCxnSpPr>
            <a:cxnSpLocks noChangeShapeType="1"/>
          </p:cNvCxnSpPr>
          <p:nvPr/>
        </p:nvCxnSpPr>
        <p:spPr bwMode="auto">
          <a:xfrm flipV="1">
            <a:off x="1187451" y="1366193"/>
            <a:ext cx="1439863" cy="701278"/>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直线箭头连接符 8"/>
          <p:cNvCxnSpPr>
            <a:cxnSpLocks noChangeShapeType="1"/>
          </p:cNvCxnSpPr>
          <p:nvPr/>
        </p:nvCxnSpPr>
        <p:spPr bwMode="auto">
          <a:xfrm flipV="1">
            <a:off x="3563939" y="2446089"/>
            <a:ext cx="1512887" cy="647700"/>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箭头连接符 10"/>
          <p:cNvCxnSpPr>
            <a:cxnSpLocks noChangeShapeType="1"/>
          </p:cNvCxnSpPr>
          <p:nvPr/>
        </p:nvCxnSpPr>
        <p:spPr bwMode="auto">
          <a:xfrm>
            <a:off x="3059113" y="1798390"/>
            <a:ext cx="0" cy="1079897"/>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文本框 2"/>
          <p:cNvSpPr txBox="1">
            <a:spLocks noChangeArrowheads="1"/>
          </p:cNvSpPr>
          <p:nvPr/>
        </p:nvSpPr>
        <p:spPr bwMode="auto">
          <a:xfrm>
            <a:off x="7092951" y="3579862"/>
            <a:ext cx="18002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3200" dirty="0">
                <a:solidFill>
                  <a:srgbClr val="FFFFFF"/>
                </a:solidFill>
                <a:ea typeface="黑体" pitchFamily="49" charset="-122"/>
              </a:rPr>
              <a:t>！！！</a:t>
            </a:r>
          </a:p>
        </p:txBody>
      </p:sp>
      <p:sp>
        <p:nvSpPr>
          <p:cNvPr id="6" name="文本框 5"/>
          <p:cNvSpPr txBox="1">
            <a:spLocks noChangeArrowheads="1"/>
          </p:cNvSpPr>
          <p:nvPr/>
        </p:nvSpPr>
        <p:spPr bwMode="auto">
          <a:xfrm>
            <a:off x="4572000" y="3182823"/>
            <a:ext cx="2160589" cy="523220"/>
          </a:xfrm>
          <a:prstGeom prst="rect">
            <a:avLst/>
          </a:prstGeom>
          <a:solidFill>
            <a:srgbClr val="FCD5B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800" dirty="0">
                <a:ea typeface="黑体" pitchFamily="49" charset="-122"/>
              </a:rPr>
              <a:t>布雷斯悖论</a:t>
            </a:r>
          </a:p>
        </p:txBody>
      </p:sp>
      <p:sp>
        <p:nvSpPr>
          <p:cNvPr id="2" name="文本框 1"/>
          <p:cNvSpPr txBox="1">
            <a:spLocks noChangeArrowheads="1"/>
          </p:cNvSpPr>
          <p:nvPr/>
        </p:nvSpPr>
        <p:spPr bwMode="auto">
          <a:xfrm>
            <a:off x="3923928" y="1059582"/>
            <a:ext cx="2808089" cy="523220"/>
          </a:xfrm>
          <a:prstGeom prst="rect">
            <a:avLst/>
          </a:prstGeom>
          <a:solidFill>
            <a:srgbClr val="FCD5B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800" dirty="0">
                <a:ea typeface="黑体" pitchFamily="49" charset="-122"/>
              </a:rPr>
              <a:t>会发生什么情况？</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animBg="1"/>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457200" y="205979"/>
            <a:ext cx="8229600" cy="745331"/>
          </a:xfrm>
        </p:spPr>
        <p:txBody>
          <a:bodyPr/>
          <a:lstStyle/>
          <a:p>
            <a:r>
              <a:rPr lang="zh-CN" altLang="en-US" smtClean="0">
                <a:latin typeface="黑体" pitchFamily="49" charset="-122"/>
                <a:ea typeface="黑体" pitchFamily="49" charset="-122"/>
              </a:rPr>
              <a:t>与受限买家关联的卖家调整价格</a:t>
            </a:r>
          </a:p>
        </p:txBody>
      </p:sp>
      <p:sp>
        <p:nvSpPr>
          <p:cNvPr id="27650" name="内容占位符 2"/>
          <p:cNvSpPr>
            <a:spLocks noGrp="1"/>
          </p:cNvSpPr>
          <p:nvPr>
            <p:ph idx="1"/>
          </p:nvPr>
        </p:nvSpPr>
        <p:spPr>
          <a:xfrm>
            <a:off x="468314" y="3975497"/>
            <a:ext cx="8280150" cy="972517"/>
          </a:xfrm>
        </p:spPr>
        <p:txBody>
          <a:bodyPr/>
          <a:lstStyle/>
          <a:p>
            <a:r>
              <a:rPr lang="zh-CN" altLang="en-US" sz="2800" smtClean="0">
                <a:latin typeface="黑体" pitchFamily="49" charset="-122"/>
                <a:ea typeface="黑体" pitchFamily="49" charset="-122"/>
              </a:rPr>
              <a:t>形成新的偏好卖家图（看到边的调整），此时已经没有受限组</a:t>
            </a:r>
            <a:r>
              <a:rPr lang="zh-CN" altLang="en-US" sz="2800" smtClean="0">
                <a:latin typeface="黑体" pitchFamily="49" charset="-122"/>
                <a:ea typeface="黑体" pitchFamily="49" charset="-122"/>
                <a:sym typeface="Wingdings" pitchFamily="2" charset="2"/>
              </a:rPr>
              <a:t>存在完美匹配</a:t>
            </a:r>
            <a:endParaRPr lang="zh-CN" altLang="en-US" sz="2800" smtClean="0">
              <a:latin typeface="黑体" pitchFamily="49" charset="-122"/>
              <a:ea typeface="黑体" pitchFamily="49" charset="-122"/>
            </a:endParaRPr>
          </a:p>
        </p:txBody>
      </p:sp>
      <p:sp>
        <p:nvSpPr>
          <p:cNvPr id="4" name="文本框 3"/>
          <p:cNvSpPr txBox="1"/>
          <p:nvPr/>
        </p:nvSpPr>
        <p:spPr>
          <a:xfrm>
            <a:off x="4932363" y="1262246"/>
            <a:ext cx="3384550" cy="2677656"/>
          </a:xfrm>
          <a:prstGeom prst="rect">
            <a:avLst/>
          </a:prstGeom>
          <a:no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2800" dirty="0">
                <a:solidFill>
                  <a:schemeClr val="bg1"/>
                </a:solidFill>
              </a:rPr>
              <a:t>6  4  1  2  1  3</a:t>
            </a:r>
          </a:p>
          <a:p>
            <a:pPr>
              <a:buFontTx/>
              <a:buAutoNum type="arabicPlain" startAt="8"/>
            </a:pPr>
            <a:r>
              <a:rPr lang="en-US" altLang="zh-CN" sz="2800" dirty="0">
                <a:solidFill>
                  <a:schemeClr val="bg1"/>
                </a:solidFill>
              </a:rPr>
              <a:t>  4  5  2  1  6</a:t>
            </a:r>
          </a:p>
          <a:p>
            <a:pPr>
              <a:buFontTx/>
              <a:buAutoNum type="arabicPlain" startAt="5"/>
            </a:pPr>
            <a:r>
              <a:rPr lang="en-US" altLang="zh-CN" sz="2800" dirty="0">
                <a:solidFill>
                  <a:schemeClr val="bg1"/>
                </a:solidFill>
              </a:rPr>
              <a:t>  3  7  2  6  7</a:t>
            </a:r>
          </a:p>
          <a:p>
            <a:r>
              <a:rPr lang="en-US" altLang="zh-CN" sz="2800" dirty="0">
                <a:solidFill>
                  <a:schemeClr val="bg1"/>
                </a:solidFill>
              </a:rPr>
              <a:t>7  9  6  3  8  2</a:t>
            </a:r>
            <a:endParaRPr lang="en-US" altLang="zh-CN" sz="2800" dirty="0">
              <a:solidFill>
                <a:srgbClr val="FFFFFF"/>
              </a:solidFill>
            </a:endParaRPr>
          </a:p>
          <a:p>
            <a:r>
              <a:rPr lang="en-US" altLang="zh-CN" sz="2800" dirty="0">
                <a:solidFill>
                  <a:srgbClr val="FFFFFF"/>
                </a:solidFill>
              </a:rPr>
              <a:t>8  5  4  6  1  8  </a:t>
            </a:r>
          </a:p>
          <a:p>
            <a:r>
              <a:rPr lang="en-US" altLang="zh-CN" sz="2800" dirty="0">
                <a:solidFill>
                  <a:srgbClr val="FFFFFF"/>
                </a:solidFill>
              </a:rPr>
              <a:t>6  3  2  9  7  4</a:t>
            </a:r>
            <a:endParaRPr lang="zh-CN" altLang="en-US" sz="2800" dirty="0">
              <a:solidFill>
                <a:srgbClr val="FFFFFF"/>
              </a:solidFill>
            </a:endParaRPr>
          </a:p>
        </p:txBody>
      </p:sp>
      <p:sp>
        <p:nvSpPr>
          <p:cNvPr id="5" name="椭圆 4"/>
          <p:cNvSpPr>
            <a:spLocks noChangeArrowheads="1"/>
          </p:cNvSpPr>
          <p:nvPr/>
        </p:nvSpPr>
        <p:spPr bwMode="auto">
          <a:xfrm>
            <a:off x="2843213" y="14503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6" name="椭圆 5"/>
          <p:cNvSpPr>
            <a:spLocks noChangeArrowheads="1"/>
          </p:cNvSpPr>
          <p:nvPr/>
        </p:nvSpPr>
        <p:spPr bwMode="auto">
          <a:xfrm>
            <a:off x="2843213" y="23135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7" name="椭圆 6"/>
          <p:cNvSpPr>
            <a:spLocks noChangeArrowheads="1"/>
          </p:cNvSpPr>
          <p:nvPr/>
        </p:nvSpPr>
        <p:spPr bwMode="auto">
          <a:xfrm>
            <a:off x="2843213" y="27457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8" name="椭圆 7"/>
          <p:cNvSpPr>
            <a:spLocks noChangeArrowheads="1"/>
          </p:cNvSpPr>
          <p:nvPr/>
        </p:nvSpPr>
        <p:spPr bwMode="auto">
          <a:xfrm flipH="1">
            <a:off x="2843213" y="1936139"/>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9" name="椭圆 8"/>
          <p:cNvSpPr>
            <a:spLocks noChangeArrowheads="1"/>
          </p:cNvSpPr>
          <p:nvPr/>
        </p:nvSpPr>
        <p:spPr bwMode="auto">
          <a:xfrm>
            <a:off x="4211638" y="14503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10" name="椭圆 9"/>
          <p:cNvSpPr>
            <a:spLocks noChangeArrowheads="1"/>
          </p:cNvSpPr>
          <p:nvPr/>
        </p:nvSpPr>
        <p:spPr bwMode="auto">
          <a:xfrm>
            <a:off x="4211638" y="23135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11" name="椭圆 10"/>
          <p:cNvSpPr>
            <a:spLocks noChangeArrowheads="1"/>
          </p:cNvSpPr>
          <p:nvPr/>
        </p:nvSpPr>
        <p:spPr bwMode="auto">
          <a:xfrm>
            <a:off x="4211638" y="2745764"/>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12" name="椭圆 11"/>
          <p:cNvSpPr>
            <a:spLocks noChangeArrowheads="1"/>
          </p:cNvSpPr>
          <p:nvPr/>
        </p:nvSpPr>
        <p:spPr bwMode="auto">
          <a:xfrm flipH="1">
            <a:off x="4211638" y="1881371"/>
            <a:ext cx="215900" cy="14406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cxnSp>
        <p:nvCxnSpPr>
          <p:cNvPr id="13" name="直线连接符 12"/>
          <p:cNvCxnSpPr>
            <a:cxnSpLocks noChangeShapeType="1"/>
            <a:endCxn id="12" idx="7"/>
          </p:cNvCxnSpPr>
          <p:nvPr/>
        </p:nvCxnSpPr>
        <p:spPr bwMode="auto">
          <a:xfrm>
            <a:off x="3016250" y="1607527"/>
            <a:ext cx="1227138" cy="2952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直线连接符 13"/>
          <p:cNvCxnSpPr>
            <a:cxnSpLocks noChangeShapeType="1"/>
            <a:stCxn id="5" idx="6"/>
            <a:endCxn id="9" idx="2"/>
          </p:cNvCxnSpPr>
          <p:nvPr/>
        </p:nvCxnSpPr>
        <p:spPr bwMode="auto">
          <a:xfrm>
            <a:off x="3059114" y="1531327"/>
            <a:ext cx="1152525"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连接符 14"/>
          <p:cNvCxnSpPr>
            <a:cxnSpLocks noChangeShapeType="1"/>
            <a:stCxn id="8" idx="3"/>
            <a:endCxn id="11" idx="1"/>
          </p:cNvCxnSpPr>
          <p:nvPr/>
        </p:nvCxnSpPr>
        <p:spPr bwMode="auto">
          <a:xfrm>
            <a:off x="3027364" y="2057583"/>
            <a:ext cx="1216025" cy="7119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直线连接符 15"/>
          <p:cNvCxnSpPr>
            <a:cxnSpLocks noChangeShapeType="1"/>
            <a:endCxn id="10" idx="2"/>
          </p:cNvCxnSpPr>
          <p:nvPr/>
        </p:nvCxnSpPr>
        <p:spPr bwMode="auto">
          <a:xfrm>
            <a:off x="2987676" y="2368336"/>
            <a:ext cx="1223963" cy="261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椭圆 16"/>
          <p:cNvSpPr>
            <a:spLocks noChangeArrowheads="1"/>
          </p:cNvSpPr>
          <p:nvPr/>
        </p:nvSpPr>
        <p:spPr bwMode="auto">
          <a:xfrm>
            <a:off x="2843213" y="31517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18" name="椭圆 17"/>
          <p:cNvSpPr>
            <a:spLocks noChangeArrowheads="1"/>
          </p:cNvSpPr>
          <p:nvPr/>
        </p:nvSpPr>
        <p:spPr bwMode="auto">
          <a:xfrm>
            <a:off x="2843213" y="353038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19" name="椭圆 18"/>
          <p:cNvSpPr>
            <a:spLocks noChangeArrowheads="1"/>
          </p:cNvSpPr>
          <p:nvPr/>
        </p:nvSpPr>
        <p:spPr bwMode="auto">
          <a:xfrm>
            <a:off x="4211638" y="3530386"/>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20" name="椭圆 19"/>
          <p:cNvSpPr>
            <a:spLocks noChangeArrowheads="1"/>
          </p:cNvSpPr>
          <p:nvPr/>
        </p:nvSpPr>
        <p:spPr bwMode="auto">
          <a:xfrm>
            <a:off x="4211638" y="3151767"/>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27668" name="文本框 12"/>
          <p:cNvSpPr txBox="1">
            <a:spLocks noChangeArrowheads="1"/>
          </p:cNvSpPr>
          <p:nvPr/>
        </p:nvSpPr>
        <p:spPr bwMode="auto">
          <a:xfrm>
            <a:off x="2123529" y="1262246"/>
            <a:ext cx="57626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sz="2800" dirty="0">
                <a:solidFill>
                  <a:srgbClr val="FFFFFF"/>
                </a:solidFill>
              </a:rPr>
              <a:t>3</a:t>
            </a:r>
          </a:p>
          <a:p>
            <a:r>
              <a:rPr lang="en-US" altLang="zh-CN" sz="2800" dirty="0">
                <a:solidFill>
                  <a:srgbClr val="FFFFFF"/>
                </a:solidFill>
              </a:rPr>
              <a:t>1</a:t>
            </a:r>
          </a:p>
          <a:p>
            <a:r>
              <a:rPr lang="en-US" altLang="zh-CN" sz="2800" dirty="0">
                <a:solidFill>
                  <a:srgbClr val="FFFFFF"/>
                </a:solidFill>
              </a:rPr>
              <a:t>1</a:t>
            </a:r>
          </a:p>
          <a:p>
            <a:r>
              <a:rPr lang="en-US" altLang="zh-CN" sz="2800" dirty="0">
                <a:solidFill>
                  <a:srgbClr val="FFFFFF"/>
                </a:solidFill>
              </a:rPr>
              <a:t>2</a:t>
            </a:r>
          </a:p>
          <a:p>
            <a:r>
              <a:rPr lang="en-US" altLang="zh-CN" sz="2800" dirty="0">
                <a:solidFill>
                  <a:srgbClr val="FFFFFF"/>
                </a:solidFill>
              </a:rPr>
              <a:t>0</a:t>
            </a:r>
          </a:p>
          <a:p>
            <a:r>
              <a:rPr lang="en-US" altLang="zh-CN" sz="2800" dirty="0">
                <a:solidFill>
                  <a:srgbClr val="FFFFFF"/>
                </a:solidFill>
              </a:rPr>
              <a:t>3</a:t>
            </a:r>
            <a:endParaRPr lang="zh-CN" altLang="en-US" sz="2800" dirty="0">
              <a:solidFill>
                <a:srgbClr val="FFFFFF"/>
              </a:solidFill>
            </a:endParaRPr>
          </a:p>
        </p:txBody>
      </p:sp>
      <p:cxnSp>
        <p:nvCxnSpPr>
          <p:cNvPr id="22" name="直线连接符 21"/>
          <p:cNvCxnSpPr>
            <a:cxnSpLocks noChangeShapeType="1"/>
            <a:stCxn id="18" idx="6"/>
            <a:endCxn id="20" idx="3"/>
          </p:cNvCxnSpPr>
          <p:nvPr/>
        </p:nvCxnSpPr>
        <p:spPr bwMode="auto">
          <a:xfrm flipV="1">
            <a:off x="3059114" y="3289880"/>
            <a:ext cx="1184275" cy="321469"/>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直线连接符 23"/>
          <p:cNvCxnSpPr>
            <a:cxnSpLocks noChangeShapeType="1"/>
            <a:stCxn id="17" idx="7"/>
            <a:endCxn id="11" idx="3"/>
          </p:cNvCxnSpPr>
          <p:nvPr/>
        </p:nvCxnSpPr>
        <p:spPr bwMode="auto">
          <a:xfrm flipV="1">
            <a:off x="3027364" y="2883877"/>
            <a:ext cx="1216025" cy="29170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直线连接符 25"/>
          <p:cNvCxnSpPr>
            <a:cxnSpLocks noChangeShapeType="1"/>
            <a:endCxn id="20" idx="1"/>
          </p:cNvCxnSpPr>
          <p:nvPr/>
        </p:nvCxnSpPr>
        <p:spPr bwMode="auto">
          <a:xfrm>
            <a:off x="2916238" y="1586096"/>
            <a:ext cx="1327150" cy="158948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直线连接符 27"/>
          <p:cNvCxnSpPr>
            <a:cxnSpLocks noChangeShapeType="1"/>
            <a:stCxn id="7" idx="5"/>
            <a:endCxn id="19" idx="1"/>
          </p:cNvCxnSpPr>
          <p:nvPr/>
        </p:nvCxnSpPr>
        <p:spPr bwMode="auto">
          <a:xfrm>
            <a:off x="3027364" y="2883877"/>
            <a:ext cx="1216025" cy="670322"/>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直线连接符 34"/>
          <p:cNvCxnSpPr>
            <a:cxnSpLocks noChangeShapeType="1"/>
            <a:stCxn id="17" idx="7"/>
            <a:endCxn id="10" idx="3"/>
          </p:cNvCxnSpPr>
          <p:nvPr/>
        </p:nvCxnSpPr>
        <p:spPr bwMode="auto">
          <a:xfrm flipV="1">
            <a:off x="3027364" y="2451680"/>
            <a:ext cx="1216025" cy="7239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直线连接符 39"/>
          <p:cNvCxnSpPr>
            <a:cxnSpLocks noChangeShapeType="1"/>
            <a:stCxn id="17" idx="5"/>
            <a:endCxn id="19" idx="2"/>
          </p:cNvCxnSpPr>
          <p:nvPr/>
        </p:nvCxnSpPr>
        <p:spPr bwMode="auto">
          <a:xfrm>
            <a:off x="3027363" y="3289880"/>
            <a:ext cx="1184275" cy="321469"/>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8" name="直线连接符 37"/>
          <p:cNvCxnSpPr>
            <a:cxnSpLocks noChangeShapeType="1"/>
            <a:stCxn id="8" idx="1"/>
            <a:endCxn id="9" idx="3"/>
          </p:cNvCxnSpPr>
          <p:nvPr/>
        </p:nvCxnSpPr>
        <p:spPr bwMode="auto">
          <a:xfrm flipV="1">
            <a:off x="3027364" y="1588477"/>
            <a:ext cx="1216025" cy="36909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直线连接符 43"/>
          <p:cNvCxnSpPr>
            <a:cxnSpLocks noChangeShapeType="1"/>
            <a:stCxn id="9" idx="3"/>
            <a:endCxn id="8" idx="1"/>
          </p:cNvCxnSpPr>
          <p:nvPr/>
        </p:nvCxnSpPr>
        <p:spPr bwMode="auto">
          <a:xfrm flipH="1">
            <a:off x="3027364" y="1588477"/>
            <a:ext cx="1216025" cy="369094"/>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 name="直线连接符 46"/>
          <p:cNvCxnSpPr>
            <a:cxnSpLocks noChangeShapeType="1"/>
            <a:stCxn id="12" idx="6"/>
            <a:endCxn id="5" idx="5"/>
          </p:cNvCxnSpPr>
          <p:nvPr/>
        </p:nvCxnSpPr>
        <p:spPr bwMode="auto">
          <a:xfrm flipH="1" flipV="1">
            <a:off x="3027363" y="1588477"/>
            <a:ext cx="1184275" cy="365522"/>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直线连接符 49"/>
          <p:cNvCxnSpPr>
            <a:cxnSpLocks noChangeShapeType="1"/>
            <a:stCxn id="10" idx="2"/>
            <a:endCxn id="6" idx="6"/>
          </p:cNvCxnSpPr>
          <p:nvPr/>
        </p:nvCxnSpPr>
        <p:spPr bwMode="auto">
          <a:xfrm flipH="1">
            <a:off x="3059114" y="2394530"/>
            <a:ext cx="1152525" cy="0"/>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直线连接符 52"/>
          <p:cNvCxnSpPr>
            <a:cxnSpLocks noChangeShapeType="1"/>
            <a:stCxn id="11" idx="3"/>
            <a:endCxn id="17" idx="7"/>
          </p:cNvCxnSpPr>
          <p:nvPr/>
        </p:nvCxnSpPr>
        <p:spPr bwMode="auto">
          <a:xfrm flipH="1">
            <a:off x="3027364" y="2883877"/>
            <a:ext cx="1216025" cy="291703"/>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直线连接符 55"/>
          <p:cNvCxnSpPr>
            <a:cxnSpLocks noChangeShapeType="1"/>
            <a:stCxn id="20" idx="3"/>
            <a:endCxn id="18" idx="6"/>
          </p:cNvCxnSpPr>
          <p:nvPr/>
        </p:nvCxnSpPr>
        <p:spPr bwMode="auto">
          <a:xfrm flipH="1">
            <a:off x="3059114" y="3289880"/>
            <a:ext cx="1184275" cy="321469"/>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直线连接符 58"/>
          <p:cNvCxnSpPr>
            <a:cxnSpLocks noChangeShapeType="1"/>
            <a:stCxn id="19" idx="1"/>
            <a:endCxn id="7" idx="5"/>
          </p:cNvCxnSpPr>
          <p:nvPr/>
        </p:nvCxnSpPr>
        <p:spPr bwMode="auto">
          <a:xfrm flipH="1" flipV="1">
            <a:off x="3027364" y="2883877"/>
            <a:ext cx="1216025" cy="670322"/>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0" name="椭圆 69"/>
          <p:cNvSpPr>
            <a:spLocks noChangeArrowheads="1"/>
          </p:cNvSpPr>
          <p:nvPr/>
        </p:nvSpPr>
        <p:spPr bwMode="auto">
          <a:xfrm>
            <a:off x="5292080" y="1325656"/>
            <a:ext cx="504825" cy="378619"/>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71" name="椭圆 70"/>
          <p:cNvSpPr>
            <a:spLocks noChangeArrowheads="1"/>
          </p:cNvSpPr>
          <p:nvPr/>
        </p:nvSpPr>
        <p:spPr bwMode="auto">
          <a:xfrm>
            <a:off x="4869170" y="1767685"/>
            <a:ext cx="504825" cy="378619"/>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72" name="椭圆 71"/>
          <p:cNvSpPr>
            <a:spLocks noChangeArrowheads="1"/>
          </p:cNvSpPr>
          <p:nvPr/>
        </p:nvSpPr>
        <p:spPr bwMode="auto">
          <a:xfrm>
            <a:off x="5642288" y="2171768"/>
            <a:ext cx="504825" cy="378619"/>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73" name="椭圆 72"/>
          <p:cNvSpPr>
            <a:spLocks noChangeArrowheads="1"/>
          </p:cNvSpPr>
          <p:nvPr/>
        </p:nvSpPr>
        <p:spPr bwMode="auto">
          <a:xfrm>
            <a:off x="6454040" y="2604901"/>
            <a:ext cx="504825" cy="378619"/>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74" name="椭圆 73"/>
          <p:cNvSpPr>
            <a:spLocks noChangeArrowheads="1"/>
          </p:cNvSpPr>
          <p:nvPr/>
        </p:nvSpPr>
        <p:spPr bwMode="auto">
          <a:xfrm>
            <a:off x="6845991" y="3039002"/>
            <a:ext cx="504825" cy="378619"/>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
        <p:nvSpPr>
          <p:cNvPr id="75" name="椭圆 74"/>
          <p:cNvSpPr>
            <a:spLocks noChangeArrowheads="1"/>
          </p:cNvSpPr>
          <p:nvPr/>
        </p:nvSpPr>
        <p:spPr bwMode="auto">
          <a:xfrm>
            <a:off x="6433832" y="3449333"/>
            <a:ext cx="504825" cy="378619"/>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latin typeface="+mn-lt"/>
              <a:ea typeface="+mn-ea"/>
            </a:endParaRPr>
          </a:p>
        </p:txBody>
      </p:sp>
    </p:spTree>
    <p:extLst>
      <p:ext uri="{BB962C8B-B14F-4D97-AF65-F5344CB8AC3E}">
        <p14:creationId xmlns:p14="http://schemas.microsoft.com/office/powerpoint/2010/main" val="4237254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p:cNvSpPr>
            <a:spLocks noGrp="1"/>
          </p:cNvSpPr>
          <p:nvPr>
            <p:ph idx="1"/>
          </p:nvPr>
        </p:nvSpPr>
        <p:spPr>
          <a:xfrm>
            <a:off x="457201" y="951310"/>
            <a:ext cx="8435975" cy="485775"/>
          </a:xfrm>
        </p:spPr>
        <p:txBody>
          <a:bodyPr/>
          <a:lstStyle/>
          <a:p>
            <a:r>
              <a:rPr lang="zh-CN" altLang="en-US" smtClean="0">
                <a:latin typeface="Arial" pitchFamily="34" charset="0"/>
                <a:ea typeface="黑体" pitchFamily="49" charset="-122"/>
              </a:rPr>
              <a:t>我们看到</a:t>
            </a:r>
            <a:endParaRPr lang="en-US" altLang="zh-CN" smtClean="0">
              <a:latin typeface="Arial" pitchFamily="34" charset="0"/>
              <a:ea typeface="黑体" pitchFamily="49" charset="-122"/>
            </a:endParaRPr>
          </a:p>
        </p:txBody>
      </p:sp>
      <p:sp>
        <p:nvSpPr>
          <p:cNvPr id="4" name="内容占位符 2"/>
          <p:cNvSpPr txBox="1">
            <a:spLocks/>
          </p:cNvSpPr>
          <p:nvPr/>
        </p:nvSpPr>
        <p:spPr bwMode="auto">
          <a:xfrm>
            <a:off x="501190" y="1538589"/>
            <a:ext cx="8135938" cy="2934865"/>
          </a:xfrm>
          <a:prstGeom prst="rect">
            <a:avLst/>
          </a:prstGeom>
          <a:solidFill>
            <a:srgbClr val="3185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0" hangingPunct="0">
              <a:spcBef>
                <a:spcPct val="20000"/>
              </a:spcBef>
              <a:buFont typeface="Arial" pitchFamily="34" charset="0"/>
              <a:buNone/>
            </a:pPr>
            <a:r>
              <a:rPr lang="zh-CN" altLang="en-US" dirty="0">
                <a:solidFill>
                  <a:schemeClr val="bg1"/>
                </a:solidFill>
                <a:ea typeface="黑体" pitchFamily="49" charset="-122"/>
              </a:rPr>
              <a:t>经济学中的一些基本概念：</a:t>
            </a:r>
            <a:endParaRPr lang="en-US" altLang="zh-CN" dirty="0">
              <a:solidFill>
                <a:schemeClr val="bg1"/>
              </a:solidFill>
              <a:ea typeface="黑体" pitchFamily="49" charset="-122"/>
            </a:endParaRPr>
          </a:p>
          <a:p>
            <a:pPr lvl="1" eaLnBrk="0" hangingPunct="0">
              <a:spcBef>
                <a:spcPct val="20000"/>
              </a:spcBef>
              <a:buFont typeface="Arial" pitchFamily="34" charset="0"/>
              <a:buChar char="–"/>
            </a:pPr>
            <a:r>
              <a:rPr lang="zh-CN" altLang="en-US" sz="2000" dirty="0">
                <a:solidFill>
                  <a:schemeClr val="bg1"/>
                </a:solidFill>
                <a:ea typeface="黑体" pitchFamily="49" charset="-122"/>
              </a:rPr>
              <a:t>供需关系、价格、物以稀为贵、个体最优、社会最优，</a:t>
            </a:r>
            <a:r>
              <a:rPr lang="en-US" altLang="zh-CN" sz="2000" dirty="0">
                <a:solidFill>
                  <a:schemeClr val="bg1"/>
                </a:solidFill>
                <a:ea typeface="黑体" pitchFamily="49" charset="-122"/>
              </a:rPr>
              <a:t>…</a:t>
            </a:r>
          </a:p>
          <a:p>
            <a:pPr eaLnBrk="0" hangingPunct="0">
              <a:spcBef>
                <a:spcPct val="20000"/>
              </a:spcBef>
              <a:buFont typeface="Arial" pitchFamily="34" charset="0"/>
              <a:buNone/>
            </a:pPr>
            <a:r>
              <a:rPr lang="zh-CN" altLang="en-US" dirty="0">
                <a:solidFill>
                  <a:schemeClr val="bg1"/>
                </a:solidFill>
                <a:ea typeface="黑体" pitchFamily="49" charset="-122"/>
              </a:rPr>
              <a:t>通过一个简单的模型：</a:t>
            </a:r>
            <a:endParaRPr lang="en-US" altLang="zh-CN" dirty="0">
              <a:solidFill>
                <a:schemeClr val="bg1"/>
              </a:solidFill>
              <a:ea typeface="黑体" pitchFamily="49" charset="-122"/>
            </a:endParaRPr>
          </a:p>
          <a:p>
            <a:pPr lvl="1" eaLnBrk="0" hangingPunct="0">
              <a:spcBef>
                <a:spcPct val="20000"/>
              </a:spcBef>
              <a:buFont typeface="Arial" pitchFamily="34" charset="0"/>
              <a:buChar char="–"/>
            </a:pPr>
            <a:r>
              <a:rPr lang="zh-CN" altLang="en-US" sz="2000" dirty="0">
                <a:solidFill>
                  <a:schemeClr val="bg1"/>
                </a:solidFill>
                <a:ea typeface="黑体" pitchFamily="49" charset="-122"/>
              </a:rPr>
              <a:t>匹配市场（偏好卖家图、根据受限组进行价格调整，</a:t>
            </a:r>
            <a:r>
              <a:rPr lang="en-US" altLang="zh-CN" sz="2000" dirty="0">
                <a:solidFill>
                  <a:schemeClr val="bg1"/>
                </a:solidFill>
                <a:ea typeface="黑体" pitchFamily="49" charset="-122"/>
              </a:rPr>
              <a:t>…</a:t>
            </a:r>
            <a:r>
              <a:rPr lang="zh-CN" altLang="en-US" sz="2000" dirty="0">
                <a:solidFill>
                  <a:schemeClr val="bg1"/>
                </a:solidFill>
                <a:ea typeface="黑体" pitchFamily="49" charset="-122"/>
              </a:rPr>
              <a:t>）</a:t>
            </a:r>
            <a:endParaRPr lang="en-US" altLang="zh-CN" sz="2000" dirty="0">
              <a:solidFill>
                <a:schemeClr val="bg1"/>
              </a:solidFill>
              <a:ea typeface="黑体" pitchFamily="49" charset="-122"/>
            </a:endParaRPr>
          </a:p>
          <a:p>
            <a:pPr eaLnBrk="0" hangingPunct="0">
              <a:spcBef>
                <a:spcPct val="20000"/>
              </a:spcBef>
              <a:buFont typeface="Arial" pitchFamily="34" charset="0"/>
              <a:buNone/>
            </a:pPr>
            <a:r>
              <a:rPr lang="zh-CN" altLang="en-US" dirty="0">
                <a:solidFill>
                  <a:schemeClr val="bg1"/>
                </a:solidFill>
                <a:ea typeface="黑体" pitchFamily="49" charset="-122"/>
              </a:rPr>
              <a:t>得到了生动的表达。</a:t>
            </a:r>
            <a:endParaRPr lang="en-US" altLang="zh-CN" dirty="0">
              <a:solidFill>
                <a:schemeClr val="bg1"/>
              </a:solidFill>
              <a:ea typeface="黑体" pitchFamily="49" charset="-122"/>
            </a:endParaRPr>
          </a:p>
          <a:p>
            <a:pPr eaLnBrk="0" hangingPunct="0">
              <a:spcBef>
                <a:spcPct val="20000"/>
              </a:spcBef>
              <a:buFont typeface="Arial" pitchFamily="34" charset="0"/>
              <a:buNone/>
            </a:pPr>
            <a:r>
              <a:rPr lang="zh-CN" altLang="en-US" dirty="0">
                <a:solidFill>
                  <a:srgbClr val="FFFF00"/>
                </a:solidFill>
                <a:ea typeface="黑体" pitchFamily="49" charset="-122"/>
              </a:rPr>
              <a:t>而一旦这么做了，也隐含着一个计算问题的高效解决（市场机制扮演了一个问题的高效求解器的角色！）</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986376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1114995" y="339502"/>
            <a:ext cx="6914009" cy="1620440"/>
          </a:xfrm>
        </p:spPr>
        <p:txBody>
          <a:bodyPr/>
          <a:lstStyle/>
          <a:p>
            <a:r>
              <a:rPr lang="zh-CN" altLang="en-US" sz="5400" dirty="0" smtClean="0">
                <a:latin typeface="Arial" pitchFamily="34" charset="0"/>
                <a:ea typeface="黑体" pitchFamily="49" charset="-122"/>
              </a:rPr>
              <a:t>市场无形之手特性的一种诠释</a:t>
            </a:r>
          </a:p>
        </p:txBody>
      </p:sp>
      <p:sp>
        <p:nvSpPr>
          <p:cNvPr id="5" name="文本框 4"/>
          <p:cNvSpPr txBox="1"/>
          <p:nvPr/>
        </p:nvSpPr>
        <p:spPr>
          <a:xfrm>
            <a:off x="5076056" y="2557809"/>
            <a:ext cx="2088057" cy="2462213"/>
          </a:xfrm>
          <a:prstGeom prst="rect">
            <a:avLst/>
          </a:prstGeom>
          <a:noFill/>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nSpc>
                <a:spcPct val="110000"/>
              </a:lnSpc>
            </a:pPr>
            <a:r>
              <a:rPr lang="en-US" altLang="zh-CN" sz="2800">
                <a:solidFill>
                  <a:schemeClr val="bg1"/>
                </a:solidFill>
                <a:ea typeface="黑体" pitchFamily="49" charset="-122"/>
              </a:rPr>
              <a:t>v</a:t>
            </a:r>
            <a:r>
              <a:rPr lang="en-US" altLang="zh-CN" sz="2800" baseline="-25000">
                <a:solidFill>
                  <a:schemeClr val="bg1"/>
                </a:solidFill>
                <a:ea typeface="黑体" pitchFamily="49" charset="-122"/>
              </a:rPr>
              <a:t>11</a:t>
            </a:r>
            <a:r>
              <a:rPr lang="en-US" altLang="zh-CN" sz="2800">
                <a:solidFill>
                  <a:schemeClr val="bg1"/>
                </a:solidFill>
                <a:ea typeface="黑体" pitchFamily="49" charset="-122"/>
              </a:rPr>
              <a:t>  v</a:t>
            </a:r>
            <a:r>
              <a:rPr lang="en-US" altLang="zh-CN" sz="2800" baseline="-25000">
                <a:solidFill>
                  <a:schemeClr val="bg1"/>
                </a:solidFill>
                <a:ea typeface="黑体" pitchFamily="49" charset="-122"/>
              </a:rPr>
              <a:t>12 </a:t>
            </a:r>
            <a:r>
              <a:rPr lang="en-US" altLang="zh-CN" sz="2800">
                <a:solidFill>
                  <a:schemeClr val="bg1"/>
                </a:solidFill>
                <a:ea typeface="黑体" pitchFamily="49" charset="-122"/>
              </a:rPr>
              <a:t> v</a:t>
            </a:r>
            <a:r>
              <a:rPr lang="en-US" altLang="zh-CN" sz="2800" baseline="-25000">
                <a:solidFill>
                  <a:schemeClr val="bg1"/>
                </a:solidFill>
                <a:ea typeface="黑体" pitchFamily="49" charset="-122"/>
              </a:rPr>
              <a:t>13</a:t>
            </a:r>
          </a:p>
          <a:p>
            <a:pPr>
              <a:lnSpc>
                <a:spcPct val="110000"/>
              </a:lnSpc>
              <a:buFontTx/>
              <a:buAutoNum type="arabicPlain" startAt="6"/>
            </a:pPr>
            <a:endParaRPr lang="en-US" altLang="zh-CN" sz="2800">
              <a:solidFill>
                <a:schemeClr val="bg1"/>
              </a:solidFill>
              <a:ea typeface="黑体" pitchFamily="49" charset="-122"/>
            </a:endParaRPr>
          </a:p>
          <a:p>
            <a:pPr>
              <a:lnSpc>
                <a:spcPct val="110000"/>
              </a:lnSpc>
            </a:pPr>
            <a:r>
              <a:rPr lang="en-US" altLang="zh-CN" sz="2800">
                <a:solidFill>
                  <a:schemeClr val="bg1"/>
                </a:solidFill>
                <a:ea typeface="黑体" pitchFamily="49" charset="-122"/>
              </a:rPr>
              <a:t>v</a:t>
            </a:r>
            <a:r>
              <a:rPr lang="en-US" altLang="zh-CN" sz="2800" baseline="-25000">
                <a:solidFill>
                  <a:schemeClr val="bg1"/>
                </a:solidFill>
                <a:ea typeface="黑体" pitchFamily="49" charset="-122"/>
              </a:rPr>
              <a:t>21</a:t>
            </a:r>
            <a:r>
              <a:rPr lang="en-US" altLang="zh-CN" sz="2800">
                <a:solidFill>
                  <a:schemeClr val="bg1"/>
                </a:solidFill>
                <a:ea typeface="黑体" pitchFamily="49" charset="-122"/>
              </a:rPr>
              <a:t>  v</a:t>
            </a:r>
            <a:r>
              <a:rPr lang="en-US" altLang="zh-CN" sz="2800" baseline="-25000">
                <a:solidFill>
                  <a:schemeClr val="bg1"/>
                </a:solidFill>
                <a:ea typeface="黑体" pitchFamily="49" charset="-122"/>
              </a:rPr>
              <a:t>22 </a:t>
            </a:r>
            <a:r>
              <a:rPr lang="en-US" altLang="zh-CN" sz="2800">
                <a:solidFill>
                  <a:schemeClr val="bg1"/>
                </a:solidFill>
                <a:ea typeface="黑体" pitchFamily="49" charset="-122"/>
              </a:rPr>
              <a:t> v</a:t>
            </a:r>
            <a:r>
              <a:rPr lang="en-US" altLang="zh-CN" sz="2800" baseline="-25000">
                <a:solidFill>
                  <a:schemeClr val="bg1"/>
                </a:solidFill>
                <a:ea typeface="黑体" pitchFamily="49" charset="-122"/>
              </a:rPr>
              <a:t>23</a:t>
            </a:r>
          </a:p>
          <a:p>
            <a:pPr>
              <a:lnSpc>
                <a:spcPct val="110000"/>
              </a:lnSpc>
            </a:pPr>
            <a:endParaRPr lang="en-US" altLang="zh-CN" sz="2800">
              <a:solidFill>
                <a:schemeClr val="bg1"/>
              </a:solidFill>
              <a:ea typeface="黑体" pitchFamily="49" charset="-122"/>
            </a:endParaRPr>
          </a:p>
          <a:p>
            <a:pPr>
              <a:lnSpc>
                <a:spcPct val="110000"/>
              </a:lnSpc>
            </a:pPr>
            <a:r>
              <a:rPr lang="en-US" altLang="zh-CN" sz="2800">
                <a:solidFill>
                  <a:schemeClr val="bg1"/>
                </a:solidFill>
                <a:ea typeface="黑体" pitchFamily="49" charset="-122"/>
              </a:rPr>
              <a:t>v</a:t>
            </a:r>
            <a:r>
              <a:rPr lang="en-US" altLang="zh-CN" sz="2800" baseline="-25000">
                <a:solidFill>
                  <a:schemeClr val="bg1"/>
                </a:solidFill>
                <a:ea typeface="黑体" pitchFamily="49" charset="-122"/>
              </a:rPr>
              <a:t>31</a:t>
            </a:r>
            <a:r>
              <a:rPr lang="en-US" altLang="zh-CN" sz="2800">
                <a:solidFill>
                  <a:schemeClr val="bg1"/>
                </a:solidFill>
                <a:ea typeface="黑体" pitchFamily="49" charset="-122"/>
              </a:rPr>
              <a:t>  v</a:t>
            </a:r>
            <a:r>
              <a:rPr lang="en-US" altLang="zh-CN" sz="2800" baseline="-25000">
                <a:solidFill>
                  <a:schemeClr val="bg1"/>
                </a:solidFill>
                <a:ea typeface="黑体" pitchFamily="49" charset="-122"/>
              </a:rPr>
              <a:t>32 </a:t>
            </a:r>
            <a:r>
              <a:rPr lang="en-US" altLang="zh-CN" sz="2800">
                <a:solidFill>
                  <a:schemeClr val="bg1"/>
                </a:solidFill>
                <a:ea typeface="黑体" pitchFamily="49" charset="-122"/>
              </a:rPr>
              <a:t> v</a:t>
            </a:r>
            <a:r>
              <a:rPr lang="en-US" altLang="zh-CN" sz="2800" baseline="-25000">
                <a:solidFill>
                  <a:schemeClr val="bg1"/>
                </a:solidFill>
                <a:ea typeface="黑体" pitchFamily="49" charset="-122"/>
              </a:rPr>
              <a:t>33</a:t>
            </a:r>
          </a:p>
        </p:txBody>
      </p:sp>
      <p:sp>
        <p:nvSpPr>
          <p:cNvPr id="6" name="笑脸 5"/>
          <p:cNvSpPr>
            <a:spLocks noChangeArrowheads="1"/>
          </p:cNvSpPr>
          <p:nvPr/>
        </p:nvSpPr>
        <p:spPr bwMode="auto">
          <a:xfrm>
            <a:off x="4067473" y="2719734"/>
            <a:ext cx="431800" cy="325041"/>
          </a:xfrm>
          <a:prstGeom prst="smileyFace">
            <a:avLst>
              <a:gd name="adj" fmla="val 4653"/>
            </a:avLst>
          </a:prstGeom>
          <a:solidFill>
            <a:srgbClr val="E6B9B8"/>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操作按钮: 主页 6">
            <a:hlinkClick r:id="" action="ppaction://hlinkshowjump?jump=firstslide" highlightClick="1"/>
          </p:cNvPr>
          <p:cNvSpPr>
            <a:spLocks noChangeArrowheads="1"/>
          </p:cNvSpPr>
          <p:nvPr/>
        </p:nvSpPr>
        <p:spPr bwMode="auto">
          <a:xfrm>
            <a:off x="2267248" y="2719734"/>
            <a:ext cx="431800" cy="325041"/>
          </a:xfrm>
          <a:prstGeom prst="actionButtonHome">
            <a:avLst/>
          </a:prstGeom>
          <a:solidFill>
            <a:srgbClr val="FDEADA"/>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笑脸 7"/>
          <p:cNvSpPr>
            <a:spLocks noChangeArrowheads="1"/>
          </p:cNvSpPr>
          <p:nvPr/>
        </p:nvSpPr>
        <p:spPr bwMode="auto">
          <a:xfrm>
            <a:off x="4067473" y="3638897"/>
            <a:ext cx="431800" cy="323850"/>
          </a:xfrm>
          <a:prstGeom prst="smileyFace">
            <a:avLst>
              <a:gd name="adj" fmla="val 4653"/>
            </a:avLst>
          </a:prstGeom>
          <a:solidFill>
            <a:srgbClr val="8EB4E3"/>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笑脸 8"/>
          <p:cNvSpPr>
            <a:spLocks noChangeArrowheads="1"/>
          </p:cNvSpPr>
          <p:nvPr/>
        </p:nvSpPr>
        <p:spPr bwMode="auto">
          <a:xfrm>
            <a:off x="4067473" y="4556869"/>
            <a:ext cx="431800" cy="323850"/>
          </a:xfrm>
          <a:prstGeom prst="smileyFace">
            <a:avLst>
              <a:gd name="adj" fmla="val 4653"/>
            </a:avLst>
          </a:prstGeom>
          <a:solidFill>
            <a:schemeClr val="bg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操作按钮: 主页 9">
            <a:hlinkClick r:id="" action="ppaction://hlinkshowjump?jump=firstslide" highlightClick="1"/>
          </p:cNvPr>
          <p:cNvSpPr>
            <a:spLocks noChangeArrowheads="1"/>
          </p:cNvSpPr>
          <p:nvPr/>
        </p:nvSpPr>
        <p:spPr bwMode="auto">
          <a:xfrm>
            <a:off x="2267248" y="4556869"/>
            <a:ext cx="431800" cy="323850"/>
          </a:xfrm>
          <a:prstGeom prst="actionButtonHome">
            <a:avLst/>
          </a:prstGeom>
          <a:solidFill>
            <a:srgbClr val="FCD5B5"/>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操作按钮: 主页 10">
            <a:hlinkClick r:id="" action="ppaction://hlinkshowjump?jump=firstslide" highlightClick="1"/>
          </p:cNvPr>
          <p:cNvSpPr>
            <a:spLocks noChangeArrowheads="1"/>
          </p:cNvSpPr>
          <p:nvPr/>
        </p:nvSpPr>
        <p:spPr bwMode="auto">
          <a:xfrm>
            <a:off x="2267248" y="3638897"/>
            <a:ext cx="431800" cy="323850"/>
          </a:xfrm>
          <a:prstGeom prst="actionButtonHome">
            <a:avLst/>
          </a:prstGeom>
          <a:solidFill>
            <a:srgbClr val="CCFFCC"/>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4345" name="文本框 2"/>
          <p:cNvSpPr txBox="1">
            <a:spLocks noChangeArrowheads="1"/>
          </p:cNvSpPr>
          <p:nvPr/>
        </p:nvSpPr>
        <p:spPr bwMode="auto">
          <a:xfrm>
            <a:off x="2124076" y="2084785"/>
            <a:ext cx="936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a:solidFill>
                  <a:schemeClr val="bg1"/>
                </a:solidFill>
                <a:ea typeface="黑体" pitchFamily="49" charset="-122"/>
              </a:rPr>
              <a:t>卖方</a:t>
            </a:r>
          </a:p>
        </p:txBody>
      </p:sp>
      <p:sp>
        <p:nvSpPr>
          <p:cNvPr id="14346" name="文本框 18"/>
          <p:cNvSpPr txBox="1">
            <a:spLocks noChangeArrowheads="1"/>
          </p:cNvSpPr>
          <p:nvPr/>
        </p:nvSpPr>
        <p:spPr bwMode="auto">
          <a:xfrm>
            <a:off x="3924301" y="2084785"/>
            <a:ext cx="936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a:solidFill>
                  <a:schemeClr val="bg1"/>
                </a:solidFill>
                <a:ea typeface="黑体" pitchFamily="49" charset="-122"/>
              </a:rPr>
              <a:t>买方</a:t>
            </a:r>
          </a:p>
        </p:txBody>
      </p:sp>
      <p:sp>
        <p:nvSpPr>
          <p:cNvPr id="14347" name="文本框 19"/>
          <p:cNvSpPr txBox="1">
            <a:spLocks noChangeArrowheads="1"/>
          </p:cNvSpPr>
          <p:nvPr/>
        </p:nvSpPr>
        <p:spPr bwMode="auto">
          <a:xfrm>
            <a:off x="5292725" y="2084785"/>
            <a:ext cx="172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a:solidFill>
                  <a:schemeClr val="bg1"/>
                </a:solidFill>
                <a:ea typeface="黑体" pitchFamily="49" charset="-122"/>
              </a:rPr>
              <a:t>买方估值</a:t>
            </a:r>
          </a:p>
        </p:txBody>
      </p:sp>
      <p:sp>
        <p:nvSpPr>
          <p:cNvPr id="14348" name="文本框 14"/>
          <p:cNvSpPr txBox="1">
            <a:spLocks noChangeArrowheads="1"/>
          </p:cNvSpPr>
          <p:nvPr/>
        </p:nvSpPr>
        <p:spPr bwMode="auto">
          <a:xfrm>
            <a:off x="1403648" y="2612578"/>
            <a:ext cx="71913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nSpc>
                <a:spcPct val="120000"/>
              </a:lnSpc>
            </a:pPr>
            <a:r>
              <a:rPr lang="en-US" altLang="zh-CN">
                <a:solidFill>
                  <a:schemeClr val="bg1"/>
                </a:solidFill>
                <a:ea typeface="黑体" pitchFamily="49" charset="-122"/>
              </a:rPr>
              <a:t>c</a:t>
            </a:r>
            <a:r>
              <a:rPr lang="en-US" altLang="zh-CN" baseline="-25000">
                <a:solidFill>
                  <a:schemeClr val="bg1"/>
                </a:solidFill>
                <a:ea typeface="黑体" pitchFamily="49" charset="-122"/>
              </a:rPr>
              <a:t>1</a:t>
            </a:r>
          </a:p>
          <a:p>
            <a:pPr>
              <a:lnSpc>
                <a:spcPct val="120000"/>
              </a:lnSpc>
            </a:pPr>
            <a:endParaRPr lang="en-US" altLang="zh-CN">
              <a:solidFill>
                <a:schemeClr val="bg1"/>
              </a:solidFill>
              <a:ea typeface="黑体" pitchFamily="49" charset="-122"/>
            </a:endParaRPr>
          </a:p>
          <a:p>
            <a:pPr>
              <a:lnSpc>
                <a:spcPct val="120000"/>
              </a:lnSpc>
            </a:pPr>
            <a:r>
              <a:rPr lang="en-US" altLang="zh-CN">
                <a:solidFill>
                  <a:schemeClr val="bg1"/>
                </a:solidFill>
                <a:ea typeface="黑体" pitchFamily="49" charset="-122"/>
              </a:rPr>
              <a:t>c</a:t>
            </a:r>
            <a:r>
              <a:rPr lang="en-US" altLang="zh-CN" baseline="-25000">
                <a:solidFill>
                  <a:schemeClr val="bg1"/>
                </a:solidFill>
                <a:ea typeface="黑体" pitchFamily="49" charset="-122"/>
              </a:rPr>
              <a:t>2</a:t>
            </a:r>
          </a:p>
          <a:p>
            <a:pPr>
              <a:lnSpc>
                <a:spcPct val="120000"/>
              </a:lnSpc>
            </a:pPr>
            <a:endParaRPr lang="en-US" altLang="zh-CN">
              <a:solidFill>
                <a:schemeClr val="bg1"/>
              </a:solidFill>
              <a:ea typeface="黑体" pitchFamily="49" charset="-122"/>
            </a:endParaRPr>
          </a:p>
          <a:p>
            <a:pPr>
              <a:lnSpc>
                <a:spcPct val="120000"/>
              </a:lnSpc>
            </a:pPr>
            <a:r>
              <a:rPr lang="en-US" altLang="zh-CN">
                <a:solidFill>
                  <a:schemeClr val="bg1"/>
                </a:solidFill>
                <a:ea typeface="黑体" pitchFamily="49" charset="-122"/>
              </a:rPr>
              <a:t>c</a:t>
            </a:r>
            <a:r>
              <a:rPr lang="en-US" altLang="zh-CN" baseline="-25000">
                <a:solidFill>
                  <a:schemeClr val="bg1"/>
                </a:solidFill>
                <a:ea typeface="黑体" pitchFamily="49" charset="-122"/>
              </a:rPr>
              <a:t>3</a:t>
            </a:r>
            <a:endParaRPr lang="zh-CN" altLang="en-US" baseline="-25000">
              <a:solidFill>
                <a:schemeClr val="bg1"/>
              </a:solidFill>
              <a:ea typeface="黑体" pitchFamily="49" charset="-122"/>
            </a:endParaRPr>
          </a:p>
        </p:txBody>
      </p:sp>
    </p:spTree>
    <p:extLst>
      <p:ext uri="{BB962C8B-B14F-4D97-AF65-F5344CB8AC3E}">
        <p14:creationId xmlns:p14="http://schemas.microsoft.com/office/powerpoint/2010/main" val="34957140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395288" y="250031"/>
            <a:ext cx="3827462" cy="857250"/>
          </a:xfrm>
        </p:spPr>
        <p:txBody>
          <a:bodyPr/>
          <a:lstStyle/>
          <a:p>
            <a:r>
              <a:rPr lang="zh-CN" altLang="en-US" smtClean="0">
                <a:latin typeface="Arial" pitchFamily="34" charset="0"/>
                <a:ea typeface="黑体" pitchFamily="49" charset="-122"/>
              </a:rPr>
              <a:t>看成博弈</a:t>
            </a:r>
          </a:p>
        </p:txBody>
      </p:sp>
      <p:sp>
        <p:nvSpPr>
          <p:cNvPr id="15362" name="内容占位符 2"/>
          <p:cNvSpPr>
            <a:spLocks noGrp="1"/>
          </p:cNvSpPr>
          <p:nvPr>
            <p:ph idx="1"/>
          </p:nvPr>
        </p:nvSpPr>
        <p:spPr>
          <a:xfrm>
            <a:off x="468314" y="1059656"/>
            <a:ext cx="3754437" cy="1296591"/>
          </a:xfrm>
        </p:spPr>
        <p:txBody>
          <a:bodyPr/>
          <a:lstStyle/>
          <a:p>
            <a:r>
              <a:rPr lang="zh-CN" altLang="en-US" sz="2800" smtClean="0">
                <a:latin typeface="Arial" pitchFamily="34" charset="0"/>
                <a:ea typeface="黑体" pitchFamily="49" charset="-122"/>
              </a:rPr>
              <a:t>参与人：买卖双方</a:t>
            </a:r>
            <a:endParaRPr lang="en-US" altLang="zh-CN" sz="2800" smtClean="0">
              <a:latin typeface="Arial" pitchFamily="34" charset="0"/>
              <a:ea typeface="黑体" pitchFamily="49" charset="-122"/>
            </a:endParaRPr>
          </a:p>
          <a:p>
            <a:r>
              <a:rPr lang="zh-CN" altLang="en-US" sz="2800" smtClean="0">
                <a:latin typeface="Arial" pitchFamily="34" charset="0"/>
                <a:ea typeface="黑体" pitchFamily="49" charset="-122"/>
              </a:rPr>
              <a:t>策略：价格、选择</a:t>
            </a:r>
            <a:endParaRPr lang="en-US" altLang="zh-CN" sz="2800" smtClean="0">
              <a:latin typeface="Arial" pitchFamily="34" charset="0"/>
              <a:ea typeface="黑体" pitchFamily="49" charset="-122"/>
            </a:endParaRPr>
          </a:p>
          <a:p>
            <a:r>
              <a:rPr lang="zh-CN" altLang="en-US" sz="2800" smtClean="0">
                <a:latin typeface="Arial" pitchFamily="34" charset="0"/>
                <a:ea typeface="黑体" pitchFamily="49" charset="-122"/>
              </a:rPr>
              <a:t>回报：成交与否</a:t>
            </a:r>
          </a:p>
        </p:txBody>
      </p:sp>
      <p:sp>
        <p:nvSpPr>
          <p:cNvPr id="4" name="椭圆 3"/>
          <p:cNvSpPr>
            <a:spLocks noChangeArrowheads="1"/>
          </p:cNvSpPr>
          <p:nvPr/>
        </p:nvSpPr>
        <p:spPr bwMode="auto">
          <a:xfrm>
            <a:off x="5507039" y="789385"/>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5" name="椭圆 4"/>
          <p:cNvSpPr>
            <a:spLocks noChangeArrowheads="1"/>
          </p:cNvSpPr>
          <p:nvPr/>
        </p:nvSpPr>
        <p:spPr bwMode="auto">
          <a:xfrm>
            <a:off x="6443664" y="789385"/>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6" name="椭圆 5"/>
          <p:cNvSpPr>
            <a:spLocks noChangeArrowheads="1"/>
          </p:cNvSpPr>
          <p:nvPr/>
        </p:nvSpPr>
        <p:spPr bwMode="auto">
          <a:xfrm>
            <a:off x="5507039" y="1328738"/>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7" name="椭圆 6"/>
          <p:cNvSpPr>
            <a:spLocks noChangeArrowheads="1"/>
          </p:cNvSpPr>
          <p:nvPr/>
        </p:nvSpPr>
        <p:spPr bwMode="auto">
          <a:xfrm>
            <a:off x="6443664" y="1329929"/>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8" name="椭圆 7"/>
          <p:cNvSpPr>
            <a:spLocks noChangeArrowheads="1"/>
          </p:cNvSpPr>
          <p:nvPr/>
        </p:nvSpPr>
        <p:spPr bwMode="auto">
          <a:xfrm>
            <a:off x="6443664" y="1869281"/>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9" name="椭圆 8"/>
          <p:cNvSpPr>
            <a:spLocks noChangeArrowheads="1"/>
          </p:cNvSpPr>
          <p:nvPr/>
        </p:nvSpPr>
        <p:spPr bwMode="auto">
          <a:xfrm>
            <a:off x="5507039" y="1869281"/>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0" name="直线连接符 9"/>
          <p:cNvCxnSpPr>
            <a:cxnSpLocks noChangeShapeType="1"/>
            <a:stCxn id="7" idx="1"/>
            <a:endCxn id="4" idx="5"/>
          </p:cNvCxnSpPr>
          <p:nvPr/>
        </p:nvCxnSpPr>
        <p:spPr bwMode="auto">
          <a:xfrm flipH="1" flipV="1">
            <a:off x="5753101" y="972741"/>
            <a:ext cx="733425" cy="38814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连接符 10"/>
          <p:cNvCxnSpPr>
            <a:cxnSpLocks noChangeShapeType="1"/>
            <a:stCxn id="6" idx="7"/>
            <a:endCxn id="5" idx="3"/>
          </p:cNvCxnSpPr>
          <p:nvPr/>
        </p:nvCxnSpPr>
        <p:spPr bwMode="auto">
          <a:xfrm flipV="1">
            <a:off x="5753101" y="972741"/>
            <a:ext cx="733425" cy="38695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连接符 11"/>
          <p:cNvCxnSpPr>
            <a:cxnSpLocks noChangeShapeType="1"/>
            <a:stCxn id="8" idx="2"/>
            <a:endCxn id="9" idx="6"/>
          </p:cNvCxnSpPr>
          <p:nvPr/>
        </p:nvCxnSpPr>
        <p:spPr bwMode="auto">
          <a:xfrm flipH="1">
            <a:off x="5794375" y="1976438"/>
            <a:ext cx="649288"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文本框 12"/>
          <p:cNvSpPr txBox="1"/>
          <p:nvPr/>
        </p:nvSpPr>
        <p:spPr>
          <a:xfrm>
            <a:off x="7019926" y="735806"/>
            <a:ext cx="158432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12   2    4</a:t>
            </a:r>
          </a:p>
          <a:p>
            <a:endParaRPr lang="en-US" altLang="zh-CN">
              <a:solidFill>
                <a:srgbClr val="FFFFFF"/>
              </a:solidFill>
              <a:ea typeface="黑体" pitchFamily="49" charset="-122"/>
            </a:endParaRPr>
          </a:p>
          <a:p>
            <a:r>
              <a:rPr lang="en-US" altLang="zh-CN">
                <a:solidFill>
                  <a:srgbClr val="FFFFFF"/>
                </a:solidFill>
                <a:ea typeface="黑体" pitchFamily="49" charset="-122"/>
              </a:rPr>
              <a:t> 8    7    6</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 7    5    2</a:t>
            </a:r>
          </a:p>
        </p:txBody>
      </p:sp>
      <p:sp>
        <p:nvSpPr>
          <p:cNvPr id="14" name="文本框 13"/>
          <p:cNvSpPr txBox="1"/>
          <p:nvPr/>
        </p:nvSpPr>
        <p:spPr>
          <a:xfrm>
            <a:off x="4932363" y="735806"/>
            <a:ext cx="35877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1 </a:t>
            </a:r>
          </a:p>
          <a:p>
            <a:endParaRPr lang="en-US" altLang="zh-CN">
              <a:solidFill>
                <a:srgbClr val="FFFFFF"/>
              </a:solidFill>
              <a:ea typeface="黑体" pitchFamily="49" charset="-122"/>
            </a:endParaRPr>
          </a:p>
          <a:p>
            <a:r>
              <a:rPr lang="en-US" altLang="zh-CN">
                <a:solidFill>
                  <a:srgbClr val="FFFFFF"/>
                </a:solidFill>
                <a:ea typeface="黑体" pitchFamily="49" charset="-122"/>
              </a:rPr>
              <a:t>2 </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1 </a:t>
            </a:r>
          </a:p>
        </p:txBody>
      </p:sp>
      <p:sp>
        <p:nvSpPr>
          <p:cNvPr id="15" name="文本框 14"/>
          <p:cNvSpPr txBox="1">
            <a:spLocks noChangeArrowheads="1"/>
          </p:cNvSpPr>
          <p:nvPr/>
        </p:nvSpPr>
        <p:spPr bwMode="auto">
          <a:xfrm>
            <a:off x="7091364" y="410766"/>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买方估值</a:t>
            </a:r>
          </a:p>
        </p:txBody>
      </p:sp>
      <p:sp>
        <p:nvSpPr>
          <p:cNvPr id="16" name="文本框 15"/>
          <p:cNvSpPr txBox="1">
            <a:spLocks noChangeArrowheads="1"/>
          </p:cNvSpPr>
          <p:nvPr/>
        </p:nvSpPr>
        <p:spPr bwMode="auto">
          <a:xfrm>
            <a:off x="4643439" y="410766"/>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卖方价格</a:t>
            </a:r>
          </a:p>
        </p:txBody>
      </p:sp>
      <p:sp>
        <p:nvSpPr>
          <p:cNvPr id="22" name="椭圆 21"/>
          <p:cNvSpPr>
            <a:spLocks noChangeArrowheads="1"/>
          </p:cNvSpPr>
          <p:nvPr/>
        </p:nvSpPr>
        <p:spPr bwMode="auto">
          <a:xfrm>
            <a:off x="1042989" y="3057525"/>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23" name="椭圆 22"/>
          <p:cNvSpPr>
            <a:spLocks noChangeArrowheads="1"/>
          </p:cNvSpPr>
          <p:nvPr/>
        </p:nvSpPr>
        <p:spPr bwMode="auto">
          <a:xfrm>
            <a:off x="1979614" y="3057525"/>
            <a:ext cx="287337"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24" name="椭圆 23"/>
          <p:cNvSpPr>
            <a:spLocks noChangeArrowheads="1"/>
          </p:cNvSpPr>
          <p:nvPr/>
        </p:nvSpPr>
        <p:spPr bwMode="auto">
          <a:xfrm>
            <a:off x="1042989" y="3596879"/>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25" name="椭圆 24"/>
          <p:cNvSpPr>
            <a:spLocks noChangeArrowheads="1"/>
          </p:cNvSpPr>
          <p:nvPr/>
        </p:nvSpPr>
        <p:spPr bwMode="auto">
          <a:xfrm>
            <a:off x="1979614" y="3598069"/>
            <a:ext cx="287337"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26" name="椭圆 25"/>
          <p:cNvSpPr>
            <a:spLocks noChangeArrowheads="1"/>
          </p:cNvSpPr>
          <p:nvPr/>
        </p:nvSpPr>
        <p:spPr bwMode="auto">
          <a:xfrm>
            <a:off x="1979614" y="4137423"/>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27" name="椭圆 26"/>
          <p:cNvSpPr>
            <a:spLocks noChangeArrowheads="1"/>
          </p:cNvSpPr>
          <p:nvPr/>
        </p:nvSpPr>
        <p:spPr bwMode="auto">
          <a:xfrm>
            <a:off x="1042989" y="4137423"/>
            <a:ext cx="287337"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28" name="直线连接符 27"/>
          <p:cNvCxnSpPr>
            <a:cxnSpLocks noChangeShapeType="1"/>
            <a:stCxn id="26" idx="1"/>
            <a:endCxn id="24" idx="5"/>
          </p:cNvCxnSpPr>
          <p:nvPr/>
        </p:nvCxnSpPr>
        <p:spPr bwMode="auto">
          <a:xfrm flipH="1" flipV="1">
            <a:off x="1289051" y="3781425"/>
            <a:ext cx="733425" cy="386954"/>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直线连接符 28"/>
          <p:cNvCxnSpPr>
            <a:cxnSpLocks noChangeShapeType="1"/>
            <a:stCxn id="22" idx="6"/>
            <a:endCxn id="23" idx="2"/>
          </p:cNvCxnSpPr>
          <p:nvPr/>
        </p:nvCxnSpPr>
        <p:spPr bwMode="auto">
          <a:xfrm flipV="1">
            <a:off x="1330325" y="3165872"/>
            <a:ext cx="649288" cy="0"/>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 name="直线连接符 29"/>
          <p:cNvCxnSpPr>
            <a:cxnSpLocks noChangeShapeType="1"/>
            <a:stCxn id="26" idx="1"/>
            <a:endCxn id="22" idx="5"/>
          </p:cNvCxnSpPr>
          <p:nvPr/>
        </p:nvCxnSpPr>
        <p:spPr bwMode="auto">
          <a:xfrm flipH="1" flipV="1">
            <a:off x="1289051" y="3240882"/>
            <a:ext cx="733425" cy="92749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文本框 30"/>
          <p:cNvSpPr txBox="1"/>
          <p:nvPr/>
        </p:nvSpPr>
        <p:spPr>
          <a:xfrm>
            <a:off x="2555876" y="3003948"/>
            <a:ext cx="158432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12   2    4</a:t>
            </a:r>
          </a:p>
          <a:p>
            <a:endParaRPr lang="en-US" altLang="zh-CN">
              <a:solidFill>
                <a:srgbClr val="FFFFFF"/>
              </a:solidFill>
              <a:ea typeface="黑体" pitchFamily="49" charset="-122"/>
            </a:endParaRPr>
          </a:p>
          <a:p>
            <a:r>
              <a:rPr lang="en-US" altLang="zh-CN">
                <a:solidFill>
                  <a:srgbClr val="FFFFFF"/>
                </a:solidFill>
                <a:ea typeface="黑体" pitchFamily="49" charset="-122"/>
              </a:rPr>
              <a:t> 8    7    6</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 7    5    2</a:t>
            </a:r>
          </a:p>
        </p:txBody>
      </p:sp>
      <p:sp>
        <p:nvSpPr>
          <p:cNvPr id="32" name="文本框 31"/>
          <p:cNvSpPr txBox="1"/>
          <p:nvPr/>
        </p:nvSpPr>
        <p:spPr>
          <a:xfrm>
            <a:off x="468314" y="3003948"/>
            <a:ext cx="35877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3 </a:t>
            </a:r>
          </a:p>
          <a:p>
            <a:endParaRPr lang="en-US" altLang="zh-CN">
              <a:solidFill>
                <a:srgbClr val="FFFFFF"/>
              </a:solidFill>
              <a:ea typeface="黑体" pitchFamily="49" charset="-122"/>
            </a:endParaRPr>
          </a:p>
          <a:p>
            <a:r>
              <a:rPr lang="en-US" altLang="zh-CN">
                <a:solidFill>
                  <a:srgbClr val="FFFFFF"/>
                </a:solidFill>
                <a:ea typeface="黑体" pitchFamily="49" charset="-122"/>
              </a:rPr>
              <a:t>1 </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0 </a:t>
            </a:r>
          </a:p>
        </p:txBody>
      </p:sp>
      <p:sp>
        <p:nvSpPr>
          <p:cNvPr id="33" name="文本框 32"/>
          <p:cNvSpPr txBox="1">
            <a:spLocks noChangeArrowheads="1"/>
          </p:cNvSpPr>
          <p:nvPr/>
        </p:nvSpPr>
        <p:spPr bwMode="auto">
          <a:xfrm>
            <a:off x="2627314" y="2680097"/>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买方估值</a:t>
            </a:r>
          </a:p>
        </p:txBody>
      </p:sp>
      <p:sp>
        <p:nvSpPr>
          <p:cNvPr id="34" name="文本框 33"/>
          <p:cNvSpPr txBox="1">
            <a:spLocks noChangeArrowheads="1"/>
          </p:cNvSpPr>
          <p:nvPr/>
        </p:nvSpPr>
        <p:spPr bwMode="auto">
          <a:xfrm>
            <a:off x="179389" y="2680097"/>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rgbClr val="FEFE00"/>
                </a:solidFill>
                <a:ea typeface="黑体" pitchFamily="49" charset="-122"/>
              </a:rPr>
              <a:t>卖方价格</a:t>
            </a:r>
          </a:p>
        </p:txBody>
      </p:sp>
      <p:sp>
        <p:nvSpPr>
          <p:cNvPr id="35" name="文本框 34"/>
          <p:cNvSpPr txBox="1">
            <a:spLocks noChangeArrowheads="1"/>
          </p:cNvSpPr>
          <p:nvPr/>
        </p:nvSpPr>
        <p:spPr bwMode="auto">
          <a:xfrm>
            <a:off x="971550" y="4569619"/>
            <a:ext cx="151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chemeClr val="bg1"/>
                </a:solidFill>
                <a:ea typeface="黑体" pitchFamily="49" charset="-122"/>
              </a:rPr>
              <a:t>偏好卖家图</a:t>
            </a:r>
          </a:p>
        </p:txBody>
      </p:sp>
      <p:cxnSp>
        <p:nvCxnSpPr>
          <p:cNvPr id="36" name="直线连接符 35"/>
          <p:cNvCxnSpPr>
            <a:cxnSpLocks noChangeShapeType="1"/>
            <a:stCxn id="25" idx="2"/>
            <a:endCxn id="24" idx="6"/>
          </p:cNvCxnSpPr>
          <p:nvPr/>
        </p:nvCxnSpPr>
        <p:spPr bwMode="auto">
          <a:xfrm flipH="1" flipV="1">
            <a:off x="1330325" y="3705225"/>
            <a:ext cx="649288" cy="1191"/>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7" name="直线连接符 36"/>
          <p:cNvCxnSpPr>
            <a:cxnSpLocks noChangeShapeType="1"/>
            <a:stCxn id="25" idx="3"/>
            <a:endCxn id="27" idx="7"/>
          </p:cNvCxnSpPr>
          <p:nvPr/>
        </p:nvCxnSpPr>
        <p:spPr bwMode="auto">
          <a:xfrm flipH="1">
            <a:off x="1289051" y="3782616"/>
            <a:ext cx="733425" cy="385763"/>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10511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3" grpId="0" animBg="1"/>
      <p:bldP spid="14" grpId="0" animBg="1"/>
      <p:bldP spid="15" grpId="0"/>
      <p:bldP spid="16" grpId="0"/>
      <p:bldP spid="22" grpId="0" animBg="1"/>
      <p:bldP spid="23" grpId="0" animBg="1"/>
      <p:bldP spid="24" grpId="0" animBg="1"/>
      <p:bldP spid="25" grpId="0" animBg="1"/>
      <p:bldP spid="26" grpId="0" animBg="1"/>
      <p:bldP spid="27" grpId="0" animBg="1"/>
      <p:bldP spid="31" grpId="0" animBg="1"/>
      <p:bldP spid="32" grpId="0" animBg="1"/>
      <p:bldP spid="33" grpId="0"/>
      <p:bldP spid="34" grpId="0"/>
      <p:bldP spid="3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rrowheads="1"/>
          </p:cNvSpPr>
          <p:nvPr/>
        </p:nvSpPr>
        <p:spPr bwMode="auto">
          <a:xfrm>
            <a:off x="3635026" y="1739666"/>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5" name="椭圆 4"/>
          <p:cNvSpPr>
            <a:spLocks noChangeArrowheads="1"/>
          </p:cNvSpPr>
          <p:nvPr/>
        </p:nvSpPr>
        <p:spPr bwMode="auto">
          <a:xfrm>
            <a:off x="4571651" y="1739666"/>
            <a:ext cx="287338" cy="21550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6" name="椭圆 5"/>
          <p:cNvSpPr>
            <a:spLocks noChangeArrowheads="1"/>
          </p:cNvSpPr>
          <p:nvPr/>
        </p:nvSpPr>
        <p:spPr bwMode="auto">
          <a:xfrm>
            <a:off x="3635026" y="2279020"/>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7" name="椭圆 6"/>
          <p:cNvSpPr>
            <a:spLocks noChangeArrowheads="1"/>
          </p:cNvSpPr>
          <p:nvPr/>
        </p:nvSpPr>
        <p:spPr bwMode="auto">
          <a:xfrm>
            <a:off x="4571651" y="2280210"/>
            <a:ext cx="287338" cy="216694"/>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8" name="椭圆 7"/>
          <p:cNvSpPr>
            <a:spLocks noChangeArrowheads="1"/>
          </p:cNvSpPr>
          <p:nvPr/>
        </p:nvSpPr>
        <p:spPr bwMode="auto">
          <a:xfrm>
            <a:off x="4571651" y="2819564"/>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9" name="椭圆 8"/>
          <p:cNvSpPr>
            <a:spLocks noChangeArrowheads="1"/>
          </p:cNvSpPr>
          <p:nvPr/>
        </p:nvSpPr>
        <p:spPr bwMode="auto">
          <a:xfrm>
            <a:off x="3635026" y="2819564"/>
            <a:ext cx="287338" cy="215503"/>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0" name="直线连接符 9"/>
          <p:cNvCxnSpPr>
            <a:cxnSpLocks noChangeShapeType="1"/>
            <a:stCxn id="8" idx="1"/>
            <a:endCxn id="6" idx="5"/>
          </p:cNvCxnSpPr>
          <p:nvPr/>
        </p:nvCxnSpPr>
        <p:spPr bwMode="auto">
          <a:xfrm flipH="1" flipV="1">
            <a:off x="3881090" y="2463566"/>
            <a:ext cx="733425" cy="386954"/>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连接符 10"/>
          <p:cNvCxnSpPr>
            <a:cxnSpLocks noChangeShapeType="1"/>
            <a:stCxn id="4" idx="6"/>
            <a:endCxn id="5" idx="2"/>
          </p:cNvCxnSpPr>
          <p:nvPr/>
        </p:nvCxnSpPr>
        <p:spPr bwMode="auto">
          <a:xfrm flipV="1">
            <a:off x="3922365" y="1848014"/>
            <a:ext cx="649287"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文本框 12"/>
          <p:cNvSpPr txBox="1"/>
          <p:nvPr/>
        </p:nvSpPr>
        <p:spPr>
          <a:xfrm>
            <a:off x="5147915" y="1686089"/>
            <a:ext cx="158432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12   2    4</a:t>
            </a:r>
          </a:p>
          <a:p>
            <a:endParaRPr lang="en-US" altLang="zh-CN">
              <a:solidFill>
                <a:srgbClr val="FFFFFF"/>
              </a:solidFill>
              <a:ea typeface="黑体" pitchFamily="49" charset="-122"/>
            </a:endParaRPr>
          </a:p>
          <a:p>
            <a:r>
              <a:rPr lang="en-US" altLang="zh-CN">
                <a:solidFill>
                  <a:srgbClr val="FFFFFF"/>
                </a:solidFill>
                <a:ea typeface="黑体" pitchFamily="49" charset="-122"/>
              </a:rPr>
              <a:t> 8    7    6</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 7    5    2</a:t>
            </a:r>
          </a:p>
        </p:txBody>
      </p:sp>
      <p:sp>
        <p:nvSpPr>
          <p:cNvPr id="14" name="文本框 13"/>
          <p:cNvSpPr txBox="1"/>
          <p:nvPr/>
        </p:nvSpPr>
        <p:spPr>
          <a:xfrm>
            <a:off x="3060352" y="1686089"/>
            <a:ext cx="358775" cy="1938992"/>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en-US" altLang="zh-CN">
                <a:solidFill>
                  <a:srgbClr val="FFFFFF"/>
                </a:solidFill>
                <a:ea typeface="黑体" pitchFamily="49" charset="-122"/>
              </a:rPr>
              <a:t>5 </a:t>
            </a:r>
          </a:p>
          <a:p>
            <a:endParaRPr lang="en-US" altLang="zh-CN">
              <a:solidFill>
                <a:srgbClr val="FFFFFF"/>
              </a:solidFill>
              <a:ea typeface="黑体" pitchFamily="49" charset="-122"/>
            </a:endParaRPr>
          </a:p>
          <a:p>
            <a:r>
              <a:rPr lang="en-US" altLang="zh-CN">
                <a:solidFill>
                  <a:srgbClr val="FFFFFF"/>
                </a:solidFill>
                <a:ea typeface="黑体" pitchFamily="49" charset="-122"/>
              </a:rPr>
              <a:t>2 </a:t>
            </a:r>
          </a:p>
          <a:p>
            <a:pPr>
              <a:buFontTx/>
              <a:buAutoNum type="arabicPlain" startAt="3"/>
            </a:pPr>
            <a:endParaRPr lang="en-US" altLang="zh-CN">
              <a:solidFill>
                <a:srgbClr val="FFFFFF"/>
              </a:solidFill>
              <a:ea typeface="黑体" pitchFamily="49" charset="-122"/>
            </a:endParaRPr>
          </a:p>
          <a:p>
            <a:r>
              <a:rPr lang="en-US" altLang="zh-CN">
                <a:solidFill>
                  <a:srgbClr val="FFFFFF"/>
                </a:solidFill>
                <a:ea typeface="黑体" pitchFamily="49" charset="-122"/>
              </a:rPr>
              <a:t>0 </a:t>
            </a:r>
          </a:p>
        </p:txBody>
      </p:sp>
      <p:sp>
        <p:nvSpPr>
          <p:cNvPr id="16396" name="文本框 14"/>
          <p:cNvSpPr txBox="1">
            <a:spLocks noChangeArrowheads="1"/>
          </p:cNvSpPr>
          <p:nvPr/>
        </p:nvSpPr>
        <p:spPr bwMode="auto">
          <a:xfrm>
            <a:off x="5291807" y="1203598"/>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dirty="0">
                <a:solidFill>
                  <a:srgbClr val="FEFE00"/>
                </a:solidFill>
                <a:ea typeface="黑体" pitchFamily="49" charset="-122"/>
              </a:rPr>
              <a:t>买方估值</a:t>
            </a:r>
          </a:p>
        </p:txBody>
      </p:sp>
      <p:sp>
        <p:nvSpPr>
          <p:cNvPr id="16397" name="文本框 15"/>
          <p:cNvSpPr txBox="1">
            <a:spLocks noChangeArrowheads="1"/>
          </p:cNvSpPr>
          <p:nvPr/>
        </p:nvSpPr>
        <p:spPr bwMode="auto">
          <a:xfrm>
            <a:off x="2699792" y="1203598"/>
            <a:ext cx="136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dirty="0">
                <a:solidFill>
                  <a:srgbClr val="FEFE00"/>
                </a:solidFill>
                <a:ea typeface="黑体" pitchFamily="49" charset="-122"/>
              </a:rPr>
              <a:t>卖方价格</a:t>
            </a:r>
          </a:p>
        </p:txBody>
      </p:sp>
      <p:sp>
        <p:nvSpPr>
          <p:cNvPr id="16398" name="文本框 16"/>
          <p:cNvSpPr txBox="1">
            <a:spLocks noChangeArrowheads="1"/>
          </p:cNvSpPr>
          <p:nvPr/>
        </p:nvSpPr>
        <p:spPr bwMode="auto">
          <a:xfrm>
            <a:off x="3563590" y="3251760"/>
            <a:ext cx="1512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000">
                <a:solidFill>
                  <a:schemeClr val="bg1"/>
                </a:solidFill>
                <a:ea typeface="黑体" pitchFamily="49" charset="-122"/>
              </a:rPr>
              <a:t>偏好卖家图</a:t>
            </a:r>
          </a:p>
        </p:txBody>
      </p:sp>
      <p:cxnSp>
        <p:nvCxnSpPr>
          <p:cNvPr id="19" name="直线连接符 18"/>
          <p:cNvCxnSpPr>
            <a:cxnSpLocks noChangeShapeType="1"/>
            <a:stCxn id="7" idx="3"/>
            <a:endCxn id="9" idx="7"/>
          </p:cNvCxnSpPr>
          <p:nvPr/>
        </p:nvCxnSpPr>
        <p:spPr bwMode="auto">
          <a:xfrm flipH="1">
            <a:off x="3881090" y="2464757"/>
            <a:ext cx="733425" cy="38576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400" name="矩形 20"/>
          <p:cNvSpPr>
            <a:spLocks noChangeArrowheads="1"/>
          </p:cNvSpPr>
          <p:nvPr/>
        </p:nvSpPr>
        <p:spPr bwMode="auto">
          <a:xfrm>
            <a:off x="1042989" y="4137423"/>
            <a:ext cx="71449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3200">
                <a:solidFill>
                  <a:srgbClr val="FFFFFF"/>
                </a:solidFill>
                <a:ea typeface="黑体" pitchFamily="49" charset="-122"/>
              </a:rPr>
              <a:t>市场机制</a:t>
            </a:r>
            <a:r>
              <a:rPr lang="en-US" altLang="zh-CN" sz="3200">
                <a:solidFill>
                  <a:srgbClr val="FFFFFF"/>
                </a:solidFill>
                <a:ea typeface="黑体" pitchFamily="49" charset="-122"/>
                <a:sym typeface="Wingdings" pitchFamily="2" charset="2"/>
              </a:rPr>
              <a:t></a:t>
            </a:r>
            <a:r>
              <a:rPr lang="zh-CN" altLang="zh-CN" sz="3200">
                <a:solidFill>
                  <a:srgbClr val="FFFFFF"/>
                </a:solidFill>
                <a:ea typeface="黑体" pitchFamily="49" charset="-122"/>
              </a:rPr>
              <a:t>清仓价格</a:t>
            </a:r>
            <a:r>
              <a:rPr lang="en-US" altLang="zh-CN" sz="3200">
                <a:solidFill>
                  <a:srgbClr val="FFFFFF"/>
                </a:solidFill>
                <a:ea typeface="黑体" pitchFamily="49" charset="-122"/>
                <a:sym typeface="Wingdings" pitchFamily="2" charset="2"/>
              </a:rPr>
              <a:t></a:t>
            </a:r>
            <a:r>
              <a:rPr lang="zh-CN" altLang="zh-CN" sz="3200">
                <a:solidFill>
                  <a:srgbClr val="FFFFFF"/>
                </a:solidFill>
                <a:ea typeface="黑体" pitchFamily="49" charset="-122"/>
              </a:rPr>
              <a:t>社会最优的均衡</a:t>
            </a:r>
          </a:p>
        </p:txBody>
      </p:sp>
    </p:spTree>
    <p:extLst>
      <p:ext uri="{BB962C8B-B14F-4D97-AF65-F5344CB8AC3E}">
        <p14:creationId xmlns:p14="http://schemas.microsoft.com/office/powerpoint/2010/main" val="39749897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p:cNvSpPr>
            <a:spLocks noGrp="1"/>
          </p:cNvSpPr>
          <p:nvPr>
            <p:ph idx="1"/>
          </p:nvPr>
        </p:nvSpPr>
        <p:spPr>
          <a:xfrm>
            <a:off x="486696" y="1704207"/>
            <a:ext cx="8147248" cy="2451719"/>
          </a:xfrm>
        </p:spPr>
        <p:txBody>
          <a:bodyPr/>
          <a:lstStyle/>
          <a:p>
            <a:r>
              <a:rPr lang="zh-CN" altLang="en-US" dirty="0" smtClean="0">
                <a:latin typeface="Arial" pitchFamily="34" charset="0"/>
                <a:ea typeface="黑体" pitchFamily="49" charset="-122"/>
              </a:rPr>
              <a:t>从博弈论的视角看“匹配市场”问题，具体地展现了“市场无形之手”的优化性质</a:t>
            </a:r>
            <a:endParaRPr lang="en-US" altLang="zh-CN" dirty="0" smtClean="0">
              <a:latin typeface="Arial" pitchFamily="34" charset="0"/>
              <a:ea typeface="黑体" pitchFamily="49" charset="-122"/>
            </a:endParaRPr>
          </a:p>
          <a:p>
            <a:r>
              <a:rPr lang="zh-CN" altLang="en-US" dirty="0" smtClean="0">
                <a:latin typeface="Arial" pitchFamily="34" charset="0"/>
                <a:ea typeface="黑体" pitchFamily="49" charset="-122"/>
              </a:rPr>
              <a:t>进一步体会博弈论思想在不同场合的生动体现</a:t>
            </a:r>
            <a:endParaRPr lang="en-US" altLang="zh-CN" dirty="0" smtClean="0">
              <a:latin typeface="Arial" pitchFamily="34" charset="0"/>
              <a:ea typeface="黑体" pitchFamily="49" charset="-122"/>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825009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idx="4294967295"/>
          </p:nvPr>
        </p:nvSpPr>
        <p:spPr>
          <a:xfrm>
            <a:off x="468313" y="141684"/>
            <a:ext cx="8229600" cy="846757"/>
          </a:xfrm>
        </p:spPr>
        <p:txBody>
          <a:bodyPr/>
          <a:lstStyle/>
          <a:p>
            <a:r>
              <a:rPr kumimoji="0" lang="zh-CN" altLang="en-US" dirty="0" smtClean="0">
                <a:solidFill>
                  <a:schemeClr val="bg1"/>
                </a:solidFill>
                <a:latin typeface="Arial" pitchFamily="34" charset="0"/>
                <a:ea typeface="黑体" pitchFamily="49" charset="-122"/>
              </a:rPr>
              <a:t>为什么大家不像从前那样？</a:t>
            </a:r>
            <a:endParaRPr kumimoji="0" lang="en-US" altLang="en-US" dirty="0" smtClean="0">
              <a:solidFill>
                <a:schemeClr val="bg1"/>
              </a:solidFill>
              <a:latin typeface="Arial" pitchFamily="34" charset="0"/>
              <a:ea typeface="黑体" pitchFamily="49" charset="-122"/>
            </a:endParaRPr>
          </a:p>
        </p:txBody>
      </p:sp>
      <p:sp>
        <p:nvSpPr>
          <p:cNvPr id="28674" name="Rectangle 3"/>
          <p:cNvSpPr>
            <a:spLocks noGrp="1"/>
          </p:cNvSpPr>
          <p:nvPr>
            <p:ph type="body" idx="4294967295"/>
          </p:nvPr>
        </p:nvSpPr>
        <p:spPr>
          <a:xfrm>
            <a:off x="179512" y="3651870"/>
            <a:ext cx="8713092" cy="1421953"/>
          </a:xfrm>
        </p:spPr>
        <p:txBody>
          <a:bodyPr/>
          <a:lstStyle/>
          <a:p>
            <a:r>
              <a:rPr kumimoji="0" lang="zh-CN" altLang="en-US" sz="2000" dirty="0" smtClean="0">
                <a:solidFill>
                  <a:schemeClr val="bg1"/>
                </a:solidFill>
                <a:latin typeface="Arial" pitchFamily="34" charset="0"/>
                <a:ea typeface="黑体" pitchFamily="49" charset="-122"/>
                <a:sym typeface="Wingdings" pitchFamily="2" charset="2"/>
              </a:rPr>
              <a:t>你会很合理地想走</a:t>
            </a:r>
            <a:r>
              <a:rPr kumimoji="0" lang="en-US" altLang="zh-CN" sz="2000" dirty="0" smtClean="0">
                <a:solidFill>
                  <a:schemeClr val="bg1"/>
                </a:solidFill>
                <a:latin typeface="Arial" pitchFamily="34" charset="0"/>
                <a:ea typeface="黑体" pitchFamily="49" charset="-122"/>
                <a:sym typeface="Wingdings" pitchFamily="2" charset="2"/>
              </a:rPr>
              <a:t>ACDB</a:t>
            </a:r>
            <a:r>
              <a:rPr kumimoji="0" lang="zh-CN" altLang="en-US" sz="2000" dirty="0" smtClean="0">
                <a:solidFill>
                  <a:schemeClr val="bg1"/>
                </a:solidFill>
                <a:latin typeface="Arial" pitchFamily="34" charset="0"/>
                <a:ea typeface="黑体" pitchFamily="49" charset="-122"/>
                <a:sym typeface="Wingdings" pitchFamily="2" charset="2"/>
              </a:rPr>
              <a:t>。也就是说，从前那样的模式在均衡态是不可能的（不均衡，</a:t>
            </a:r>
            <a:r>
              <a:rPr kumimoji="0" lang="zh-CN" altLang="en-US" sz="2000" dirty="0" smtClean="0">
                <a:solidFill>
                  <a:srgbClr val="FFFF00"/>
                </a:solidFill>
                <a:latin typeface="Arial" pitchFamily="34" charset="0"/>
                <a:ea typeface="黑体" pitchFamily="49" charset="-122"/>
                <a:sym typeface="Wingdings" pitchFamily="2" charset="2"/>
              </a:rPr>
              <a:t>有人有动机改变</a:t>
            </a:r>
            <a:r>
              <a:rPr kumimoji="0" lang="zh-CN" altLang="en-US" sz="2000" dirty="0" smtClean="0">
                <a:solidFill>
                  <a:schemeClr val="bg1"/>
                </a:solidFill>
                <a:latin typeface="Arial" pitchFamily="34" charset="0"/>
                <a:ea typeface="黑体" pitchFamily="49" charset="-122"/>
                <a:sym typeface="Wingdings" pitchFamily="2" charset="2"/>
              </a:rPr>
              <a:t>）</a:t>
            </a:r>
            <a:endParaRPr kumimoji="0" lang="en-US" altLang="zh-CN" sz="2000" dirty="0" smtClean="0">
              <a:solidFill>
                <a:schemeClr val="bg1"/>
              </a:solidFill>
              <a:latin typeface="Arial" pitchFamily="34" charset="0"/>
              <a:ea typeface="黑体" pitchFamily="49" charset="-122"/>
              <a:sym typeface="Wingdings" pitchFamily="2" charset="2"/>
            </a:endParaRPr>
          </a:p>
          <a:p>
            <a:r>
              <a:rPr kumimoji="0" lang="zh-CN" altLang="en-US" sz="2000" dirty="0" smtClean="0">
                <a:solidFill>
                  <a:schemeClr val="bg1"/>
                </a:solidFill>
                <a:latin typeface="Arial" pitchFamily="34" charset="0"/>
                <a:ea typeface="黑体" pitchFamily="49" charset="-122"/>
                <a:sym typeface="Wingdings" pitchFamily="2" charset="2"/>
              </a:rPr>
              <a:t>你会这么想，其他人呢？会不会变成</a:t>
            </a:r>
            <a:r>
              <a:rPr kumimoji="0" lang="en-US" altLang="zh-CN" sz="2000" dirty="0" smtClean="0">
                <a:solidFill>
                  <a:schemeClr val="bg1"/>
                </a:solidFill>
                <a:latin typeface="Arial" pitchFamily="34" charset="0"/>
                <a:ea typeface="黑体" pitchFamily="49" charset="-122"/>
                <a:sym typeface="Wingdings" pitchFamily="2" charset="2"/>
              </a:rPr>
              <a:t>2000</a:t>
            </a:r>
            <a:r>
              <a:rPr kumimoji="0" lang="zh-CN" altLang="en-US" sz="2000" dirty="0" smtClean="0">
                <a:solidFill>
                  <a:schemeClr val="bg1"/>
                </a:solidFill>
                <a:latin typeface="Arial" pitchFamily="34" charset="0"/>
                <a:ea typeface="黑体" pitchFamily="49" charset="-122"/>
                <a:sym typeface="Wingdings" pitchFamily="2" charset="2"/>
              </a:rPr>
              <a:t>人走</a:t>
            </a:r>
            <a:r>
              <a:rPr kumimoji="0" lang="en-US" altLang="zh-CN" sz="2000" dirty="0" smtClean="0">
                <a:solidFill>
                  <a:schemeClr val="bg1"/>
                </a:solidFill>
                <a:latin typeface="Arial" pitchFamily="34" charset="0"/>
                <a:ea typeface="黑体" pitchFamily="49" charset="-122"/>
                <a:sym typeface="Wingdings" pitchFamily="2" charset="2"/>
              </a:rPr>
              <a:t>ACDB</a:t>
            </a:r>
            <a:r>
              <a:rPr kumimoji="0" lang="zh-CN" altLang="en-US" sz="2000" dirty="0" smtClean="0">
                <a:solidFill>
                  <a:schemeClr val="bg1"/>
                </a:solidFill>
                <a:latin typeface="Arial" pitchFamily="34" charset="0"/>
                <a:ea typeface="黑体" pitchFamily="49" charset="-122"/>
                <a:sym typeface="Wingdings" pitchFamily="2" charset="2"/>
              </a:rPr>
              <a:t>，另外</a:t>
            </a:r>
            <a:r>
              <a:rPr kumimoji="0" lang="en-US" altLang="zh-CN" sz="2000" dirty="0" smtClean="0">
                <a:solidFill>
                  <a:schemeClr val="bg1"/>
                </a:solidFill>
                <a:latin typeface="Arial" pitchFamily="34" charset="0"/>
                <a:ea typeface="黑体" pitchFamily="49" charset="-122"/>
                <a:sym typeface="Wingdings" pitchFamily="2" charset="2"/>
              </a:rPr>
              <a:t>2000</a:t>
            </a:r>
            <a:r>
              <a:rPr kumimoji="0" lang="zh-CN" altLang="en-US" sz="2000" dirty="0" smtClean="0">
                <a:solidFill>
                  <a:schemeClr val="bg1"/>
                </a:solidFill>
                <a:latin typeface="Arial" pitchFamily="34" charset="0"/>
                <a:ea typeface="黑体" pitchFamily="49" charset="-122"/>
                <a:sym typeface="Wingdings" pitchFamily="2" charset="2"/>
              </a:rPr>
              <a:t>人走</a:t>
            </a:r>
            <a:r>
              <a:rPr kumimoji="0" lang="en-US" altLang="zh-CN" sz="2000" dirty="0" smtClean="0">
                <a:solidFill>
                  <a:schemeClr val="bg1"/>
                </a:solidFill>
                <a:latin typeface="Arial" pitchFamily="34" charset="0"/>
                <a:ea typeface="黑体" pitchFamily="49" charset="-122"/>
                <a:sym typeface="Wingdings" pitchFamily="2" charset="2"/>
              </a:rPr>
              <a:t>ADB</a:t>
            </a:r>
            <a:r>
              <a:rPr kumimoji="0" lang="zh-CN" altLang="en-US" sz="2000" dirty="0" smtClean="0">
                <a:solidFill>
                  <a:schemeClr val="bg1"/>
                </a:solidFill>
                <a:latin typeface="Arial" pitchFamily="34" charset="0"/>
                <a:ea typeface="黑体" pitchFamily="49" charset="-122"/>
                <a:sym typeface="Wingdings" pitchFamily="2" charset="2"/>
              </a:rPr>
              <a:t>？</a:t>
            </a:r>
            <a:endParaRPr kumimoji="0" lang="en-US" altLang="zh-CN" sz="2000" dirty="0" smtClean="0">
              <a:solidFill>
                <a:schemeClr val="bg1"/>
              </a:solidFill>
              <a:latin typeface="Arial" pitchFamily="34" charset="0"/>
              <a:ea typeface="黑体" pitchFamily="49" charset="-122"/>
            </a:endParaRPr>
          </a:p>
        </p:txBody>
      </p:sp>
      <p:pic>
        <p:nvPicPr>
          <p:cNvPr id="20483" name="图片 2" descr="8.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88442"/>
            <a:ext cx="6516688" cy="266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3"/>
          <p:cNvSpPr txBox="1">
            <a:spLocks/>
          </p:cNvSpPr>
          <p:nvPr/>
        </p:nvSpPr>
        <p:spPr bwMode="auto">
          <a:xfrm>
            <a:off x="6588696" y="1132185"/>
            <a:ext cx="2519808" cy="2015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hangingPunct="0">
              <a:buFont typeface="Arial" pitchFamily="34" charset="0"/>
              <a:buNone/>
            </a:pPr>
            <a:r>
              <a:rPr kumimoji="0" lang="zh-CN" altLang="en-US" dirty="0">
                <a:solidFill>
                  <a:schemeClr val="bg1"/>
                </a:solidFill>
                <a:ea typeface="黑体" pitchFamily="49" charset="-122"/>
              </a:rPr>
              <a:t>若你是决定走上面的</a:t>
            </a:r>
            <a:r>
              <a:rPr kumimoji="0" lang="en-US" altLang="zh-CN" dirty="0">
                <a:solidFill>
                  <a:schemeClr val="bg1"/>
                </a:solidFill>
                <a:ea typeface="黑体" pitchFamily="49" charset="-122"/>
              </a:rPr>
              <a:t> 2000</a:t>
            </a:r>
            <a:r>
              <a:rPr kumimoji="0" lang="zh-CN" altLang="en-US" dirty="0">
                <a:solidFill>
                  <a:schemeClr val="bg1"/>
                </a:solidFill>
                <a:ea typeface="黑体" pitchFamily="49" charset="-122"/>
              </a:rPr>
              <a:t>人之一，看到了这个局面，此时会不会有什么想法？</a:t>
            </a:r>
            <a:endParaRPr kumimoji="0" lang="en-US" altLang="zh-CN" dirty="0">
              <a:solidFill>
                <a:schemeClr val="bg1"/>
              </a:solidFill>
              <a:ea typeface="黑体" pitchFamily="49" charset="-122"/>
              <a:sym typeface="Wingdings" pitchFamily="2" charset="2"/>
            </a:endParaRPr>
          </a:p>
          <a:p>
            <a:pPr hangingPunct="0">
              <a:spcBef>
                <a:spcPct val="20000"/>
              </a:spcBef>
              <a:buFont typeface="Arial" pitchFamily="34" charset="0"/>
              <a:buNone/>
            </a:pPr>
            <a:endParaRPr kumimoji="0" lang="en-US" altLang="zh-CN" b="1" dirty="0">
              <a:solidFill>
                <a:schemeClr val="bg1"/>
              </a:solidFill>
            </a:endParaRPr>
          </a:p>
        </p:txBody>
      </p:sp>
      <p:cxnSp>
        <p:nvCxnSpPr>
          <p:cNvPr id="4" name="直线箭头连接符 3"/>
          <p:cNvCxnSpPr>
            <a:cxnSpLocks noChangeShapeType="1"/>
          </p:cNvCxnSpPr>
          <p:nvPr/>
        </p:nvCxnSpPr>
        <p:spPr bwMode="auto">
          <a:xfrm flipV="1">
            <a:off x="1187451" y="1367061"/>
            <a:ext cx="1439863" cy="701278"/>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直线箭头连接符 8"/>
          <p:cNvCxnSpPr>
            <a:cxnSpLocks noChangeShapeType="1"/>
          </p:cNvCxnSpPr>
          <p:nvPr/>
        </p:nvCxnSpPr>
        <p:spPr bwMode="auto">
          <a:xfrm flipV="1">
            <a:off x="3635375" y="2662461"/>
            <a:ext cx="1512888" cy="647700"/>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箭头连接符 10"/>
          <p:cNvCxnSpPr>
            <a:cxnSpLocks noChangeShapeType="1"/>
          </p:cNvCxnSpPr>
          <p:nvPr/>
        </p:nvCxnSpPr>
        <p:spPr bwMode="auto">
          <a:xfrm>
            <a:off x="1116013" y="2662461"/>
            <a:ext cx="1511300" cy="647700"/>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箭头连接符 11"/>
          <p:cNvCxnSpPr>
            <a:cxnSpLocks noChangeShapeType="1"/>
          </p:cNvCxnSpPr>
          <p:nvPr/>
        </p:nvCxnSpPr>
        <p:spPr bwMode="auto">
          <a:xfrm>
            <a:off x="3708400" y="1367061"/>
            <a:ext cx="1511300" cy="701278"/>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1"/>
          </p:nvPr>
        </p:nvSpPr>
        <p:spPr>
          <a:xfrm>
            <a:off x="342578" y="1563638"/>
            <a:ext cx="8435280" cy="2915914"/>
          </a:xfrm>
        </p:spPr>
        <p:txBody>
          <a:bodyPr/>
          <a:lstStyle/>
          <a:p>
            <a:r>
              <a:rPr lang="zh-CN" altLang="en-US" sz="2400" dirty="0" smtClean="0">
                <a:latin typeface="Arial" pitchFamily="34" charset="0"/>
                <a:ea typeface="黑体" pitchFamily="49" charset="-122"/>
              </a:rPr>
              <a:t>通过一个简单的交通网络模型，我们看到了“在网络上的博弈”的一种范式，特别是结构对均衡的影响。</a:t>
            </a:r>
            <a:endParaRPr lang="en-US" altLang="zh-CN" sz="2400" dirty="0" smtClean="0">
              <a:latin typeface="Arial" pitchFamily="34" charset="0"/>
              <a:ea typeface="黑体" pitchFamily="49" charset="-122"/>
            </a:endParaRPr>
          </a:p>
          <a:p>
            <a:r>
              <a:rPr lang="zh-CN" altLang="en-US" sz="2400" dirty="0" smtClean="0">
                <a:latin typeface="Arial" pitchFamily="34" charset="0"/>
                <a:ea typeface="黑体" pitchFamily="49" charset="-122"/>
              </a:rPr>
              <a:t>我们看到了“布雷斯悖论”的出现，它其实可以看成是我们现实社会生活中有时见到的“投入资源反而使情况更糟”情形的一种简单化、但有效的解释。</a:t>
            </a:r>
            <a:endParaRPr lang="en-US" altLang="zh-CN" sz="2400" dirty="0" smtClean="0">
              <a:latin typeface="Arial" pitchFamily="34" charset="0"/>
              <a:ea typeface="黑体" pitchFamily="49" charset="-122"/>
            </a:endParaRPr>
          </a:p>
          <a:p>
            <a:r>
              <a:rPr lang="zh-CN" altLang="en-US" sz="2400" dirty="0" smtClean="0">
                <a:latin typeface="Arial" pitchFamily="34" charset="0"/>
                <a:ea typeface="黑体" pitchFamily="49" charset="-122"/>
              </a:rPr>
              <a:t>这个例子也告诉我们，在现实生活中，参与一个博弈，可能是无形中的。</a:t>
            </a:r>
            <a:endParaRPr lang="en-US" altLang="zh-CN" sz="2400" dirty="0" smtClean="0">
              <a:latin typeface="Arial" pitchFamily="34" charset="0"/>
              <a:ea typeface="黑体" pitchFamily="49" charset="-122"/>
            </a:endParaRPr>
          </a:p>
          <a:p>
            <a:endParaRPr lang="zh-CN" altLang="en-US" sz="2400" dirty="0" smtClean="0">
              <a:latin typeface="Arial" pitchFamily="34" charset="0"/>
              <a:ea typeface="黑体" pitchFamily="49" charset="-122"/>
            </a:endParaRPr>
          </a:p>
        </p:txBody>
      </p:sp>
      <p:sp>
        <p:nvSpPr>
          <p:cNvPr id="4" name="标题 3"/>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b="0">
                <a:solidFill>
                  <a:srgbClr val="000000"/>
                </a:solidFill>
                <a:uFillTx/>
              </a:defRPr>
            </a:pPr>
            <a:r>
              <a:rPr sz="3263" dirty="0" err="1">
                <a:solidFill>
                  <a:srgbClr val="FFFFFF"/>
                </a:solidFill>
                <a:uFill>
                  <a:solidFill>
                    <a:srgbClr val="FFFFFF"/>
                  </a:solidFill>
                </a:uFill>
                <a:latin typeface="Arial" pitchFamily="34" charset="0"/>
                <a:ea typeface="黑体" pitchFamily="49" charset="-122"/>
              </a:rPr>
              <a:t>例子</a:t>
            </a:r>
            <a:endParaRPr sz="3263" dirty="0">
              <a:solidFill>
                <a:srgbClr val="FFFFFF"/>
              </a:solidFill>
              <a:uFill>
                <a:solidFill>
                  <a:srgbClr val="FFFFFF"/>
                </a:solidFill>
              </a:uFill>
              <a:latin typeface="Arial" pitchFamily="34" charset="0"/>
              <a:ea typeface="黑体" pitchFamily="49" charset="-122"/>
            </a:endParaRPr>
          </a:p>
        </p:txBody>
      </p:sp>
      <p:sp>
        <p:nvSpPr>
          <p:cNvPr id="24" name="Shape 24"/>
          <p:cNvSpPr>
            <a:spLocks noGrp="1"/>
          </p:cNvSpPr>
          <p:nvPr>
            <p:ph idx="1"/>
          </p:nvPr>
        </p:nvSpPr>
        <p:spPr>
          <a:prstGeom prst="rect">
            <a:avLst/>
          </a:prstGeom>
        </p:spPr>
        <p:txBody>
          <a:bodyPr/>
          <a:lstStyle/>
          <a:p>
            <a:pPr lvl="0">
              <a:defRPr sz="1800">
                <a:solidFill>
                  <a:srgbClr val="000000"/>
                </a:solidFill>
                <a:uFillTx/>
              </a:defRPr>
            </a:pPr>
            <a:r>
              <a:rPr sz="2363" dirty="0" err="1">
                <a:solidFill>
                  <a:srgbClr val="FFFFFF"/>
                </a:solidFill>
                <a:uFill>
                  <a:solidFill>
                    <a:srgbClr val="FFFFFF"/>
                  </a:solidFill>
                </a:uFill>
                <a:latin typeface="Arial" pitchFamily="34" charset="0"/>
                <a:ea typeface="黑体" pitchFamily="49" charset="-122"/>
              </a:rPr>
              <a:t>视频：新闻观察：高速公路的</a:t>
            </a:r>
            <a:r>
              <a:rPr sz="2363" dirty="0" err="1">
                <a:solidFill>
                  <a:srgbClr val="FFFFFF"/>
                </a:solidFill>
                <a:uFill>
                  <a:solidFill>
                    <a:srgbClr val="FFFFFF"/>
                  </a:solidFill>
                </a:uFill>
                <a:latin typeface="黑体" pitchFamily="49" charset="-122"/>
                <a:ea typeface="黑体" pitchFamily="49" charset="-122"/>
              </a:rPr>
              <a:t>“</a:t>
            </a:r>
            <a:r>
              <a:rPr sz="2363" dirty="0" err="1">
                <a:solidFill>
                  <a:srgbClr val="FFFFFF"/>
                </a:solidFill>
                <a:uFill>
                  <a:solidFill>
                    <a:srgbClr val="FFFFFF"/>
                  </a:solidFill>
                </a:uFill>
                <a:latin typeface="Arial" pitchFamily="34" charset="0"/>
                <a:ea typeface="黑体" pitchFamily="49" charset="-122"/>
              </a:rPr>
              <a:t>拥堵大戏</a:t>
            </a:r>
            <a:r>
              <a:rPr sz="2363" dirty="0" err="1">
                <a:solidFill>
                  <a:srgbClr val="FFFFFF"/>
                </a:solidFill>
                <a:uFill>
                  <a:solidFill>
                    <a:srgbClr val="FFFFFF"/>
                  </a:solidFill>
                </a:uFill>
                <a:latin typeface="黑体" pitchFamily="49" charset="-122"/>
                <a:ea typeface="黑体" pitchFamily="49" charset="-122"/>
              </a:rPr>
              <a:t>”</a:t>
            </a:r>
            <a:r>
              <a:rPr sz="2363" dirty="0" err="1">
                <a:solidFill>
                  <a:srgbClr val="FFFFFF"/>
                </a:solidFill>
                <a:uFill>
                  <a:solidFill>
                    <a:srgbClr val="FFFFFF"/>
                  </a:solidFill>
                </a:uFill>
                <a:latin typeface="Arial" pitchFamily="34" charset="0"/>
                <a:ea typeface="黑体" pitchFamily="49" charset="-122"/>
              </a:rPr>
              <a:t>谁之过</a:t>
            </a:r>
            <a:r>
              <a:rPr sz="2363" dirty="0">
                <a:solidFill>
                  <a:srgbClr val="FFFFFF"/>
                </a:solidFill>
                <a:uFill>
                  <a:solidFill>
                    <a:srgbClr val="FFFFFF"/>
                  </a:solidFill>
                </a:uFill>
                <a:latin typeface="黑体" pitchFamily="49" charset="-122"/>
                <a:ea typeface="黑体" pitchFamily="49" charset="-122"/>
              </a:rPr>
              <a:t>？</a:t>
            </a:r>
          </a:p>
        </p:txBody>
      </p:sp>
      <p:pic>
        <p:nvPicPr>
          <p:cNvPr id="25" name="国庆长假拥堵.mp4"/>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3899358" y="1216674"/>
            <a:ext cx="5209146" cy="3906860"/>
          </a:xfrm>
          <a:prstGeom prst="rect">
            <a:avLst/>
          </a:prstGeom>
        </p:spPr>
      </p:pic>
      <p:sp>
        <p:nvSpPr>
          <p:cNvPr id="2" name="TextBox 1"/>
          <p:cNvSpPr txBox="1"/>
          <p:nvPr/>
        </p:nvSpPr>
        <p:spPr>
          <a:xfrm>
            <a:off x="1903314" y="4758961"/>
            <a:ext cx="2382062" cy="1789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8575" tIns="28575" rIns="28575" bIns="28575" numCol="1" spcCol="38100" rtlCol="0" anchor="ctr">
            <a:spAutoFit/>
          </a:bodyPr>
          <a:lstStyle/>
          <a:p>
            <a:pPr lvl="1" latinLnBrk="1" hangingPunct="0"/>
            <a:r>
              <a:rPr lang="zh-CN" altLang="en-US" sz="788" dirty="0">
                <a:solidFill>
                  <a:srgbClr val="FFFFFF"/>
                </a:solidFill>
                <a:uFill>
                  <a:solidFill>
                    <a:srgbClr val="FFFFFF"/>
                  </a:solidFill>
                </a:uFill>
                <a:ea typeface="黑体" pitchFamily="49" charset="-122"/>
              </a:rPr>
              <a:t>资料来源：中央电视台中文国际</a:t>
            </a:r>
            <a:r>
              <a:rPr lang="en-US" altLang="zh-CN" sz="788" dirty="0">
                <a:solidFill>
                  <a:srgbClr val="FFFFFF"/>
                </a:solidFill>
                <a:uFill>
                  <a:solidFill>
                    <a:srgbClr val="FFFFFF"/>
                  </a:solidFill>
                </a:uFill>
                <a:ea typeface="黑体" pitchFamily="49" charset="-122"/>
              </a:rPr>
              <a:t>20121001</a:t>
            </a:r>
          </a:p>
        </p:txBody>
      </p:sp>
    </p:spTree>
    <p:extLst>
      <p:ext uri="{BB962C8B-B14F-4D97-AF65-F5344CB8AC3E}">
        <p14:creationId xmlns:p14="http://schemas.microsoft.com/office/powerpoint/2010/main" val="2155363668"/>
      </p:ext>
    </p:extLst>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grpId="0" nodeType="afterEffect">
                                  <p:stCondLst>
                                    <p:cond delay="0"/>
                                  </p:stCondLst>
                                  <p:childTnLst>
                                    <p:cmd type="call" cmd="playFrom(0.0)">
                                      <p:cBhvr>
                                        <p:cTn id="6" dur="145749"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25"/>
                </p:tgtEl>
              </p:cMediaNode>
            </p:video>
          </p:childTnLst>
        </p:cTn>
      </p:par>
    </p:tnLst>
    <p:bldLst>
      <p:bldP spid="24" grpId="0" animBg="1" advAuto="0"/>
      <p:bldP spid="25"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p>
            <a:pPr lvl="0">
              <a:defRPr sz="1800" b="0">
                <a:solidFill>
                  <a:srgbClr val="000000"/>
                </a:solidFill>
                <a:uFillTx/>
              </a:defRPr>
            </a:pPr>
            <a:r>
              <a:rPr sz="3263" dirty="0" err="1">
                <a:solidFill>
                  <a:srgbClr val="FFFFFF"/>
                </a:solidFill>
                <a:uFill>
                  <a:solidFill>
                    <a:srgbClr val="FFFFFF"/>
                  </a:solidFill>
                </a:uFill>
                <a:latin typeface="Arial" pitchFamily="34" charset="0"/>
                <a:ea typeface="黑体" pitchFamily="49" charset="-122"/>
              </a:rPr>
              <a:t>例子</a:t>
            </a:r>
            <a:endParaRPr sz="3263" dirty="0">
              <a:solidFill>
                <a:srgbClr val="FFFFFF"/>
              </a:solidFill>
              <a:uFill>
                <a:solidFill>
                  <a:srgbClr val="FFFFFF"/>
                </a:solidFill>
              </a:uFill>
              <a:latin typeface="Arial" pitchFamily="34" charset="0"/>
              <a:ea typeface="黑体" pitchFamily="49" charset="-122"/>
            </a:endParaRPr>
          </a:p>
        </p:txBody>
      </p:sp>
      <p:sp>
        <p:nvSpPr>
          <p:cNvPr id="28" name="Shape 28"/>
          <p:cNvSpPr>
            <a:spLocks noGrp="1"/>
          </p:cNvSpPr>
          <p:nvPr>
            <p:ph idx="1"/>
          </p:nvPr>
        </p:nvSpPr>
        <p:spPr>
          <a:prstGeom prst="rect">
            <a:avLst/>
          </a:prstGeom>
        </p:spPr>
        <p:txBody>
          <a:bodyPr>
            <a:normAutofit/>
          </a:bodyPr>
          <a:lstStyle/>
          <a:p>
            <a:pPr lvl="0">
              <a:defRPr sz="1800">
                <a:solidFill>
                  <a:srgbClr val="000000"/>
                </a:solidFill>
                <a:uFillTx/>
              </a:defRPr>
            </a:pPr>
            <a:r>
              <a:rPr sz="2363" dirty="0" err="1">
                <a:solidFill>
                  <a:srgbClr val="FFFFFF"/>
                </a:solidFill>
                <a:uFill>
                  <a:solidFill>
                    <a:srgbClr val="FFFFFF"/>
                  </a:solidFill>
                </a:uFill>
                <a:latin typeface="Arial" pitchFamily="34" charset="0"/>
                <a:ea typeface="黑体" pitchFamily="49" charset="-122"/>
              </a:rPr>
              <a:t>高速公路免费带来的影响</a:t>
            </a:r>
            <a:endParaRPr sz="2363" dirty="0">
              <a:solidFill>
                <a:srgbClr val="FFFFFF"/>
              </a:solidFill>
              <a:uFill>
                <a:solidFill>
                  <a:srgbClr val="FFFFFF"/>
                </a:solidFill>
              </a:uFill>
              <a:latin typeface="Arial" pitchFamily="34" charset="0"/>
              <a:ea typeface="黑体" pitchFamily="49" charset="-122"/>
            </a:endParaRPr>
          </a:p>
          <a:p>
            <a:pPr lvl="1">
              <a:defRPr sz="1800">
                <a:solidFill>
                  <a:srgbClr val="000000"/>
                </a:solidFill>
                <a:uFillTx/>
              </a:defRPr>
            </a:pPr>
            <a:r>
              <a:rPr dirty="0">
                <a:solidFill>
                  <a:srgbClr val="FFFFFF"/>
                </a:solidFill>
                <a:uFill>
                  <a:solidFill>
                    <a:srgbClr val="FFFFFF"/>
                  </a:solidFill>
                </a:uFill>
                <a:latin typeface="Arial" pitchFamily="34" charset="0"/>
                <a:ea typeface="黑体" pitchFamily="49" charset="-122"/>
                <a:cs typeface="Gill Sans"/>
                <a:sym typeface="Gill Sans"/>
              </a:rPr>
              <a:t>2012</a:t>
            </a:r>
            <a:r>
              <a:rPr dirty="0">
                <a:solidFill>
                  <a:srgbClr val="FFFFFF"/>
                </a:solidFill>
                <a:uFill>
                  <a:solidFill>
                    <a:srgbClr val="FFFFFF"/>
                  </a:solidFill>
                </a:uFill>
                <a:latin typeface="Arial" pitchFamily="34" charset="0"/>
                <a:ea typeface="黑体" pitchFamily="49" charset="-122"/>
              </a:rPr>
              <a:t>年中秋节开始，中国政府颁布了一项惠民政策，即</a:t>
            </a:r>
          </a:p>
          <a:p>
            <a:pPr lvl="1">
              <a:defRPr sz="1800">
                <a:solidFill>
                  <a:srgbClr val="000000"/>
                </a:solidFill>
                <a:uFillTx/>
              </a:defRPr>
            </a:pPr>
            <a:r>
              <a:rPr dirty="0">
                <a:solidFill>
                  <a:srgbClr val="FFFFFF"/>
                </a:solidFill>
                <a:uFill>
                  <a:solidFill>
                    <a:srgbClr val="FFFFFF"/>
                  </a:solidFill>
                </a:uFill>
                <a:latin typeface="Arial" pitchFamily="34" charset="0"/>
                <a:ea typeface="黑体" pitchFamily="49" charset="-122"/>
              </a:rPr>
              <a:t>在国家法定部分节假日，高速公路免费通行。这种做法，虽然在一些国家已经是常态了；不过在中国，似乎还只是“博弈”的开始，还远未达到均衡</a:t>
            </a:r>
          </a:p>
          <a:p>
            <a:pPr lvl="1">
              <a:defRPr sz="1800">
                <a:solidFill>
                  <a:srgbClr val="000000"/>
                </a:solidFill>
                <a:uFillTx/>
              </a:defRPr>
            </a:pPr>
            <a:r>
              <a:rPr dirty="0">
                <a:solidFill>
                  <a:srgbClr val="FFFFFF"/>
                </a:solidFill>
                <a:uFill>
                  <a:solidFill>
                    <a:srgbClr val="FFFFFF"/>
                  </a:solidFill>
                </a:uFill>
                <a:latin typeface="Arial" pitchFamily="34" charset="0"/>
                <a:ea typeface="黑体" pitchFamily="49" charset="-122"/>
              </a:rPr>
              <a:t>据媒体报道，有数据显示，每年中国高速公路公司将因此减收</a:t>
            </a:r>
            <a:r>
              <a:rPr dirty="0">
                <a:solidFill>
                  <a:srgbClr val="FFFFFF"/>
                </a:solidFill>
                <a:uFill>
                  <a:solidFill>
                    <a:srgbClr val="FFFFFF"/>
                  </a:solidFill>
                </a:uFill>
                <a:latin typeface="Arial" pitchFamily="34" charset="0"/>
                <a:ea typeface="黑体" pitchFamily="49" charset="-122"/>
                <a:cs typeface="Gill Sans"/>
                <a:sym typeface="Gill Sans"/>
              </a:rPr>
              <a:t>200</a:t>
            </a:r>
            <a:r>
              <a:rPr dirty="0">
                <a:solidFill>
                  <a:srgbClr val="FFFFFF"/>
                </a:solidFill>
                <a:uFill>
                  <a:solidFill>
                    <a:srgbClr val="FFFFFF"/>
                  </a:solidFill>
                </a:uFill>
                <a:latin typeface="Arial" pitchFamily="34" charset="0"/>
                <a:ea typeface="黑体" pitchFamily="49" charset="-122"/>
              </a:rPr>
              <a:t>亿元人民币，与此同时，免费政策也引发了各方争议，如</a:t>
            </a:r>
          </a:p>
          <a:p>
            <a:pPr lvl="1">
              <a:defRPr sz="1800">
                <a:solidFill>
                  <a:srgbClr val="000000"/>
                </a:solidFill>
                <a:uFillTx/>
              </a:defRPr>
            </a:pPr>
            <a:r>
              <a:rPr dirty="0" err="1">
                <a:solidFill>
                  <a:srgbClr val="FFFFFF"/>
                </a:solidFill>
                <a:uFill>
                  <a:solidFill>
                    <a:srgbClr val="FFFFFF"/>
                  </a:solidFill>
                </a:uFill>
                <a:latin typeface="Arial" pitchFamily="34" charset="0"/>
                <a:ea typeface="黑体" pitchFamily="49" charset="-122"/>
              </a:rPr>
              <a:t>免费带动了消费，数额，远远大于高速公路公司的减收</a:t>
            </a:r>
            <a:endParaRPr dirty="0">
              <a:solidFill>
                <a:srgbClr val="FFFFFF"/>
              </a:solidFill>
              <a:uFill>
                <a:solidFill>
                  <a:srgbClr val="FFFFFF"/>
                </a:solidFill>
              </a:uFill>
              <a:latin typeface="Arial" pitchFamily="34" charset="0"/>
              <a:ea typeface="黑体" pitchFamily="49" charset="-122"/>
            </a:endParaRPr>
          </a:p>
          <a:p>
            <a:pPr lvl="1">
              <a:defRPr sz="1800">
                <a:solidFill>
                  <a:srgbClr val="000000"/>
                </a:solidFill>
                <a:uFillTx/>
              </a:defRPr>
            </a:pPr>
            <a:r>
              <a:rPr dirty="0" err="1">
                <a:solidFill>
                  <a:srgbClr val="FFFFFF"/>
                </a:solidFill>
                <a:uFill>
                  <a:solidFill>
                    <a:srgbClr val="FFFFFF"/>
                  </a:solidFill>
                </a:uFill>
                <a:latin typeface="Arial" pitchFamily="34" charset="0"/>
                <a:ea typeface="黑体" pitchFamily="49" charset="-122"/>
              </a:rPr>
              <a:t>免费带来了高速公路的拥堵，旅游景点人流的过度饱和，居民支出的增加，垃圾的增加</a:t>
            </a:r>
            <a:endParaRPr dirty="0">
              <a:solidFill>
                <a:srgbClr val="FFFFFF"/>
              </a:solidFill>
              <a:uFill>
                <a:solidFill>
                  <a:srgbClr val="FFFFFF"/>
                </a:solidFill>
              </a:uFill>
              <a:latin typeface="Arial" pitchFamily="34" charset="0"/>
              <a:ea typeface="黑体" pitchFamily="49" charset="-122"/>
            </a:endParaRPr>
          </a:p>
        </p:txBody>
      </p:sp>
    </p:spTree>
    <p:extLst>
      <p:ext uri="{BB962C8B-B14F-4D97-AF65-F5344CB8AC3E}">
        <p14:creationId xmlns:p14="http://schemas.microsoft.com/office/powerpoint/2010/main" val="1186432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2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bldLvl="5" animBg="1" advAuto="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7481</TotalTime>
  <Words>3179</Words>
  <Application>Microsoft Office PowerPoint</Application>
  <PresentationFormat>全屏显示(16:9)</PresentationFormat>
  <Paragraphs>552</Paragraphs>
  <Slides>55</Slides>
  <Notes>12</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55</vt:i4>
      </vt:variant>
    </vt:vector>
  </HeadingPairs>
  <TitlesOfParts>
    <vt:vector size="64" baseType="lpstr">
      <vt:lpstr>Gill Sans</vt:lpstr>
      <vt:lpstr>Helvetica Light</vt:lpstr>
      <vt:lpstr>黑体</vt:lpstr>
      <vt:lpstr>华文楷体</vt:lpstr>
      <vt:lpstr>宋体</vt:lpstr>
      <vt:lpstr>Arial</vt:lpstr>
      <vt:lpstr>Calibri</vt:lpstr>
      <vt:lpstr>Wingdings</vt:lpstr>
      <vt:lpstr>Office 主题</vt:lpstr>
      <vt:lpstr>交通网络上的博弈</vt:lpstr>
      <vt:lpstr>网络结构上的博弈</vt:lpstr>
      <vt:lpstr>网络中的博弈：一个简化的例子</vt:lpstr>
      <vt:lpstr>4000辆车，要从A到B</vt:lpstr>
      <vt:lpstr>设想政府要改善民生，新修了一条快速路</vt:lpstr>
      <vt:lpstr>为什么大家不像从前那样？</vt:lpstr>
      <vt:lpstr>PowerPoint 演示文稿</vt:lpstr>
      <vt:lpstr>例子</vt:lpstr>
      <vt:lpstr>例子</vt:lpstr>
      <vt:lpstr>例子</vt:lpstr>
      <vt:lpstr>探讨</vt:lpstr>
      <vt:lpstr>拍卖</vt:lpstr>
      <vt:lpstr>拍卖的普遍性</vt:lpstr>
      <vt:lpstr>拍卖的意义</vt:lpstr>
      <vt:lpstr>拍卖的形式</vt:lpstr>
      <vt:lpstr>拍卖的形式</vt:lpstr>
      <vt:lpstr>拍卖规则要点</vt:lpstr>
      <vt:lpstr>PowerPoint 演示文稿</vt:lpstr>
      <vt:lpstr>拍卖中的博弈与占优策略</vt:lpstr>
      <vt:lpstr>报价密封拍卖的两种基本形式</vt:lpstr>
      <vt:lpstr>一般地考虑次价密封拍卖问题</vt:lpstr>
      <vt:lpstr>什么策略“最优”？</vt:lpstr>
      <vt:lpstr>测试题</vt:lpstr>
      <vt:lpstr>次价拍卖按估值出价最优性的论证</vt:lpstr>
      <vt:lpstr>PowerPoint 演示文稿</vt:lpstr>
      <vt:lpstr>匹配问题</vt:lpstr>
      <vt:lpstr>匹配是人类社会常见的基本问题之一</vt:lpstr>
      <vt:lpstr>匹配市场问题框架</vt:lpstr>
      <vt:lpstr>简单匹配问题</vt:lpstr>
      <vt:lpstr>PowerPoint 演示文稿</vt:lpstr>
      <vt:lpstr>这两个图体现的要求能被满足吗？</vt:lpstr>
      <vt:lpstr>基于估值的匹配问题</vt:lpstr>
      <vt:lpstr>如何在他们与它们之间进行安排？</vt:lpstr>
      <vt:lpstr>哪一种配置较好？</vt:lpstr>
      <vt:lpstr>Quiz </vt:lpstr>
      <vt:lpstr>Quiz</vt:lpstr>
      <vt:lpstr>Quiz</vt:lpstr>
      <vt:lpstr>PowerPoint 演示文稿</vt:lpstr>
      <vt:lpstr>匹配市场问题的解及其跨学科启示</vt:lpstr>
      <vt:lpstr>测试</vt:lpstr>
      <vt:lpstr>再看看这个？</vt:lpstr>
      <vt:lpstr>PowerPoint 演示文稿</vt:lpstr>
      <vt:lpstr>PowerPoint 演示文稿</vt:lpstr>
      <vt:lpstr>PowerPoint 演示文稿</vt:lpstr>
      <vt:lpstr>PowerPoint 演示文稿</vt:lpstr>
      <vt:lpstr>前面的测试例</vt:lpstr>
      <vt:lpstr>看那个大些的例子</vt:lpstr>
      <vt:lpstr>与受限买家关联的卖家调整价格</vt:lpstr>
      <vt:lpstr>与受限买家关联的卖家调整价格</vt:lpstr>
      <vt:lpstr>与受限买家关联的卖家调整价格</vt:lpstr>
      <vt:lpstr>PowerPoint 演示文稿</vt:lpstr>
      <vt:lpstr>市场无形之手特性的一种诠释</vt:lpstr>
      <vt:lpstr>看成博弈</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dc:title>
  <dc:creator>Qiu Zeqi</dc:creator>
  <cp:lastModifiedBy>Xiangjie Kong</cp:lastModifiedBy>
  <cp:revision>559</cp:revision>
  <dcterms:modified xsi:type="dcterms:W3CDTF">2016-10-19T18:19:24Z</dcterms:modified>
</cp:coreProperties>
</file>